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5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notesSlides/notesSlide6.xml" ContentType="application/vnd.openxmlformats-officedocument.presentationml.notesSlide+xml"/>
  <Override PartName="/ppt/charts/chart1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6.xml" ContentType="application/vnd.openxmlformats-officedocument.drawingml.chart+xml"/>
  <Override PartName="/ppt/drawings/drawing1.xml" ContentType="application/vnd.openxmlformats-officedocument.drawingml.chartshapes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rawings/drawing2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9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0.xml" ContentType="application/vnd.openxmlformats-officedocument.presentationml.notesSlide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drawings/drawing3.xml" ContentType="application/vnd.openxmlformats-officedocument.drawingml.chartshape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2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2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2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2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5.xml" ContentType="application/vnd.openxmlformats-officedocument.presentationml.notesSlide+xml"/>
  <Override PartName="/ppt/charts/chart2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2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2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2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3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3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32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rts/chart33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34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35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36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notesSlides/notesSlide28.xml" ContentType="application/vnd.openxmlformats-officedocument.presentationml.notesSlide+xml"/>
  <Override PartName="/ppt/charts/chart37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38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9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40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notesSlides/notesSlide31.xml" ContentType="application/vnd.openxmlformats-officedocument.presentationml.notesSlide+xml"/>
  <Override PartName="/ppt/charts/chart41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42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32.xml" ContentType="application/vnd.openxmlformats-officedocument.presentationml.notesSlide+xml"/>
  <Override PartName="/ppt/charts/chart43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44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Slides/notesSlide33.xml" ContentType="application/vnd.openxmlformats-officedocument.presentationml.notesSlide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notesSlides/notesSlide34.xml" ContentType="application/vnd.openxmlformats-officedocument.presentationml.notesSlide+xml"/>
  <Override PartName="/ppt/charts/chart49.xml" ContentType="application/vnd.openxmlformats-officedocument.drawingml.chart+xml"/>
  <Override PartName="/ppt/notesSlides/notesSlide35.xml" ContentType="application/vnd.openxmlformats-officedocument.presentationml.notesSlide+xml"/>
  <Override PartName="/ppt/charts/chart50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notesSlides/notesSlide36.xml" ContentType="application/vnd.openxmlformats-officedocument.presentationml.notesSlide+xml"/>
  <Override PartName="/ppt/charts/chart51.xml" ContentType="application/vnd.openxmlformats-officedocument.drawingml.chart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9" r:id="rId1"/>
  </p:sldMasterIdLst>
  <p:notesMasterIdLst>
    <p:notesMasterId r:id="rId52"/>
  </p:notesMasterIdLst>
  <p:handoutMasterIdLst>
    <p:handoutMasterId r:id="rId53"/>
  </p:handoutMasterIdLst>
  <p:sldIdLst>
    <p:sldId id="765" r:id="rId2"/>
    <p:sldId id="985" r:id="rId3"/>
    <p:sldId id="992" r:id="rId4"/>
    <p:sldId id="991" r:id="rId5"/>
    <p:sldId id="990" r:id="rId6"/>
    <p:sldId id="989" r:id="rId7"/>
    <p:sldId id="996" r:id="rId8"/>
    <p:sldId id="1003" r:id="rId9"/>
    <p:sldId id="890" r:id="rId10"/>
    <p:sldId id="915" r:id="rId11"/>
    <p:sldId id="910" r:id="rId12"/>
    <p:sldId id="875" r:id="rId13"/>
    <p:sldId id="923" r:id="rId14"/>
    <p:sldId id="872" r:id="rId15"/>
    <p:sldId id="905" r:id="rId16"/>
    <p:sldId id="918" r:id="rId17"/>
    <p:sldId id="921" r:id="rId18"/>
    <p:sldId id="919" r:id="rId19"/>
    <p:sldId id="959" r:id="rId20"/>
    <p:sldId id="961" r:id="rId21"/>
    <p:sldId id="1022" r:id="rId22"/>
    <p:sldId id="1020" r:id="rId23"/>
    <p:sldId id="1021" r:id="rId24"/>
    <p:sldId id="1014" r:id="rId25"/>
    <p:sldId id="1015" r:id="rId26"/>
    <p:sldId id="1016" r:id="rId27"/>
    <p:sldId id="1017" r:id="rId28"/>
    <p:sldId id="1018" r:id="rId29"/>
    <p:sldId id="1019" r:id="rId30"/>
    <p:sldId id="962" r:id="rId31"/>
    <p:sldId id="963" r:id="rId32"/>
    <p:sldId id="1007" r:id="rId33"/>
    <p:sldId id="1008" r:id="rId34"/>
    <p:sldId id="1009" r:id="rId35"/>
    <p:sldId id="971" r:id="rId36"/>
    <p:sldId id="980" r:id="rId37"/>
    <p:sldId id="943" r:id="rId38"/>
    <p:sldId id="944" r:id="rId39"/>
    <p:sldId id="1012" r:id="rId40"/>
    <p:sldId id="945" r:id="rId41"/>
    <p:sldId id="946" r:id="rId42"/>
    <p:sldId id="947" r:id="rId43"/>
    <p:sldId id="948" r:id="rId44"/>
    <p:sldId id="949" r:id="rId45"/>
    <p:sldId id="950" r:id="rId46"/>
    <p:sldId id="951" r:id="rId47"/>
    <p:sldId id="982" r:id="rId48"/>
    <p:sldId id="952" r:id="rId49"/>
    <p:sldId id="956" r:id="rId50"/>
    <p:sldId id="836" r:id="rId51"/>
  </p:sldIdLst>
  <p:sldSz cx="9144000" cy="6858000" type="screen4x3"/>
  <p:notesSz cx="6797675" cy="9928225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DFCFD"/>
    <a:srgbClr val="082FAC"/>
    <a:srgbClr val="0000FF"/>
    <a:srgbClr val="0099FF"/>
    <a:srgbClr val="00B050"/>
    <a:srgbClr val="DCEFF0"/>
    <a:srgbClr val="BBE0E3"/>
    <a:srgbClr val="EDEFE5"/>
    <a:srgbClr val="FFEAD5"/>
    <a:srgbClr val="FFF9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98" autoAdjust="0"/>
    <p:restoredTop sz="99868" autoAdjust="0"/>
  </p:normalViewPr>
  <p:slideViewPr>
    <p:cSldViewPr>
      <p:cViewPr varScale="1">
        <p:scale>
          <a:sx n="78" d="100"/>
          <a:sy n="78" d="100"/>
        </p:scale>
        <p:origin x="1152" y="90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40" d="100"/>
          <a:sy n="40" d="100"/>
        </p:scale>
        <p:origin x="-1404" y="-96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%20(2)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%20(2)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%20(2).xlsx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%20(2).xlsx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%20(2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%20(2)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%20(2)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%20(2)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%20(2)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%20(2)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%20(2)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%20(2)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user\Desktop\&#1051;&#1080;&#1089;&#1090;%20Microsoft%20Excel%20(2)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9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7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.xlsx"/><Relationship Id="rId1" Type="http://schemas.openxmlformats.org/officeDocument/2006/relationships/themeOverride" Target="../theme/themeOverride1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80158777532382"/>
          <c:y val="0.17761360870343834"/>
          <c:w val="0.87161623689862799"/>
          <c:h val="0.429887227421293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случаев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</c:v>
                </c:pt>
                <c:pt idx="1">
                  <c:v>13</c:v>
                </c:pt>
                <c:pt idx="2">
                  <c:v>7</c:v>
                </c:pt>
                <c:pt idx="3">
                  <c:v>7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5B1-43C8-8FCA-C2CF9B1AB04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 тяжелым исходом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</c:v>
                </c:pt>
                <c:pt idx="1">
                  <c:v>4</c:v>
                </c:pt>
                <c:pt idx="2">
                  <c:v>2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5B1-43C8-8FCA-C2CF9B1AB04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со смертельным исходом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7</c:v>
                </c:pt>
                <c:pt idx="1">
                  <c:v>10</c:v>
                </c:pt>
                <c:pt idx="2">
                  <c:v>5</c:v>
                </c:pt>
                <c:pt idx="3">
                  <c:v>5</c:v>
                </c:pt>
                <c:pt idx="4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5B1-43C8-8FCA-C2CF9B1AB0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3122000"/>
        <c:axId val="183122392"/>
      </c:barChart>
      <c:catAx>
        <c:axId val="18312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22392"/>
        <c:crosses val="autoZero"/>
        <c:auto val="1"/>
        <c:lblAlgn val="ctr"/>
        <c:lblOffset val="100"/>
        <c:noMultiLvlLbl val="0"/>
      </c:catAx>
      <c:valAx>
        <c:axId val="183122392"/>
        <c:scaling>
          <c:orientation val="minMax"/>
          <c:max val="13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312200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3760375460720942E-2"/>
          <c:y val="0.74736418175758246"/>
          <c:w val="0.89887074274445788"/>
          <c:h val="0.217361959782246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Предупреждения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85000"/>
              </a:schemeClr>
            </a:solidFill>
            <a:ln w="12700">
              <a:solidFill>
                <a:schemeClr val="accent3">
                  <a:lumMod val="85000"/>
                </a:schemeClr>
              </a:solidFill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6.0861501745574963E-3"/>
                  <c:y val="6.0062770803232532E-4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предупреждения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DE3-4AF5-8E24-BAC83C5326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8258450523672434E-2"/>
                  <c:y val="-7.301024092561144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1"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предупреждения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DE3-4AF5-8E24-BAC83C5326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82FAC"/>
            </a:solidFill>
            <a:ln w="19050">
              <a:solidFill>
                <a:srgbClr val="082FAC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3DE3-4AF5-8E24-BAC83C5326B6}"/>
              </c:ext>
            </c:extLst>
          </c:dPt>
          <c:dLbls>
            <c:dLbl>
              <c:idx val="0"/>
              <c:layout>
                <c:manualLayout>
                  <c:x val="-6.0861501745574963E-3"/>
                  <c:y val="8.9620498516037612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="1"/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предупреждения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DE3-4AF5-8E24-BAC83C5326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9775664"/>
        <c:axId val="199773704"/>
      </c:barChart>
      <c:catAx>
        <c:axId val="199775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9773704"/>
        <c:crosses val="autoZero"/>
        <c:auto val="1"/>
        <c:lblAlgn val="ctr"/>
        <c:lblOffset val="100"/>
        <c:noMultiLvlLbl val="0"/>
      </c:catAx>
      <c:valAx>
        <c:axId val="199773704"/>
        <c:scaling>
          <c:orientation val="minMax"/>
          <c:max val="65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ru-RU"/>
          </a:p>
        </c:txPr>
        <c:crossAx val="199775664"/>
        <c:crosses val="autoZero"/>
        <c:crossBetween val="between"/>
        <c:majorUnit val="10"/>
        <c:minorUnit val="5"/>
      </c:valAx>
      <c:spPr>
        <a:noFill/>
        <a:ln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6.7797316822454545E-2"/>
          <c:y val="0.85432578198382003"/>
          <c:w val="0.79137108503597775"/>
          <c:h val="0.126433931583359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Штрафы</a:t>
            </a:r>
          </a:p>
        </c:rich>
      </c:tx>
      <c:layout>
        <c:manualLayout>
          <c:xMode val="edge"/>
          <c:yMode val="edge"/>
          <c:x val="0.320586366147466"/>
          <c:y val="1.856518866324794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85000"/>
              </a:schemeClr>
            </a:solidFill>
            <a:ln w="12700">
              <a:solidFill>
                <a:srgbClr val="FFEAD5"/>
              </a:solidFill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1343605399734809E-2"/>
                  <c:y val="7.0498119256590108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4140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2F7-4AF9-9EDB-FBAD6DD7AE9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2808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2F7-4AF9-9EDB-FBAD6DD7AE9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82FAC"/>
            </a:solidFill>
            <a:ln w="19050">
              <a:solidFill>
                <a:srgbClr val="082FA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2F7-4AF9-9EDB-FBAD6DD7AE97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0517272"/>
        <c:axId val="200176696"/>
      </c:barChart>
      <c:catAx>
        <c:axId val="200517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176696"/>
        <c:crosses val="autoZero"/>
        <c:auto val="1"/>
        <c:lblAlgn val="ctr"/>
        <c:lblOffset val="100"/>
        <c:noMultiLvlLbl val="0"/>
      </c:catAx>
      <c:valAx>
        <c:axId val="200176696"/>
        <c:scaling>
          <c:orientation val="minMax"/>
          <c:max val="4200"/>
          <c:min val="15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ru-RU"/>
          </a:p>
        </c:txPr>
        <c:crossAx val="200517272"/>
        <c:crosses val="autoZero"/>
        <c:crossBetween val="between"/>
        <c:majorUnit val="1000"/>
        <c:minorUnit val="100"/>
      </c:valAx>
      <c:spPr>
        <a:noFill/>
        <a:ln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6.9220926050379231E-2"/>
          <c:y val="0.85432578198382003"/>
          <c:w val="0.73110608638021535"/>
          <c:h val="0.126433931583359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ru-RU" sz="1600" b="1" i="0" u="none" strike="noStrike" kern="1200" spc="0" baseline="0" dirty="0" smtClean="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i="0" u="none" strike="noStrike" kern="1200" spc="0" baseline="0" dirty="0" smtClean="0">
                <a:solidFill>
                  <a:schemeClr val="accent6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Предостережения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85000"/>
              </a:schemeClr>
            </a:solidFill>
            <a:ln w="12700">
              <a:solidFill>
                <a:srgbClr val="C0C0C0"/>
              </a:soli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>
                    <a:solidFill>
                      <a:schemeClr val="tx1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5AB-4E24-97EB-0333B8DDC12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12700">
              <a:solidFill>
                <a:srgbClr val="EDFCFD"/>
              </a:soli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60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5AB-4E24-97EB-0333B8DDC12D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82FAC"/>
            </a:solidFill>
            <a:ln w="19050">
              <a:solidFill>
                <a:srgbClr val="082FA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5AB-4E24-97EB-0333B8DDC12D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0177480"/>
        <c:axId val="200177872"/>
      </c:barChart>
      <c:catAx>
        <c:axId val="200177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177872"/>
        <c:crosses val="autoZero"/>
        <c:auto val="1"/>
        <c:lblAlgn val="ctr"/>
        <c:lblOffset val="100"/>
        <c:noMultiLvlLbl val="0"/>
      </c:catAx>
      <c:valAx>
        <c:axId val="200177872"/>
        <c:scaling>
          <c:orientation val="minMax"/>
          <c:max val="140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ru-RU"/>
          </a:p>
        </c:txPr>
        <c:crossAx val="200177480"/>
        <c:crosses val="autoZero"/>
        <c:crossBetween val="between"/>
        <c:majorUnit val="10"/>
        <c:minorUnit val="10"/>
      </c:valAx>
      <c:spPr>
        <a:noFill/>
        <a:ln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8.1702356602522175E-2"/>
          <c:y val="0.85432578198382003"/>
          <c:w val="0.718788351027564"/>
          <c:h val="0.126433931583359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solidFill>
                  <a:schemeClr val="accent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ВЗД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85000"/>
              </a:schemeClr>
            </a:solidFill>
            <a:ln w="12700">
              <a:solidFill>
                <a:srgbClr val="C0C0C0"/>
              </a:soli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ВЗД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F62-4309-AD74-87899939E27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12700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ВЗД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F62-4309-AD74-87899939E27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82FAC"/>
            </a:solidFill>
            <a:ln w="19050">
              <a:solidFill>
                <a:srgbClr val="082FA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ВЗД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F62-4309-AD74-87899939E27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0178656"/>
        <c:axId val="200179048"/>
      </c:barChart>
      <c:catAx>
        <c:axId val="200178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00179048"/>
        <c:crosses val="autoZero"/>
        <c:auto val="1"/>
        <c:lblAlgn val="ctr"/>
        <c:lblOffset val="100"/>
        <c:noMultiLvlLbl val="0"/>
      </c:catAx>
      <c:valAx>
        <c:axId val="200179048"/>
        <c:scaling>
          <c:orientation val="minMax"/>
          <c:max val="26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ru-RU"/>
          </a:p>
        </c:txPr>
        <c:crossAx val="200178656"/>
        <c:crosses val="autoZero"/>
        <c:crossBetween val="between"/>
        <c:majorUnit val="5"/>
      </c:valAx>
      <c:spPr>
        <a:noFill/>
        <a:ln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6.740384121887541E-2"/>
          <c:y val="0.85432578198382003"/>
          <c:w val="0.72508294532779294"/>
          <c:h val="0.126433931583359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Проведено проверок</c:v>
                </c:pt>
                <c:pt idx="1">
                  <c:v>административных наказаний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689</c:v>
                </c:pt>
                <c:pt idx="1">
                  <c:v>629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62-41B9-93C7-83213EE71E4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Проведено проверок</c:v>
                </c:pt>
                <c:pt idx="1">
                  <c:v>административных наказаний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526</c:v>
                </c:pt>
                <c:pt idx="1">
                  <c:v>537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A62-41B9-93C7-83213EE71E4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Проведено проверок</c:v>
                </c:pt>
                <c:pt idx="1">
                  <c:v>административных наказаний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208</c:v>
                </c:pt>
                <c:pt idx="1">
                  <c:v>465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A62-41B9-93C7-83213EE71E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39011072"/>
        <c:axId val="240941216"/>
      </c:barChart>
      <c:catAx>
        <c:axId val="23901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941216"/>
        <c:crosses val="autoZero"/>
        <c:auto val="1"/>
        <c:lblAlgn val="ctr"/>
        <c:lblOffset val="100"/>
        <c:noMultiLvlLbl val="0"/>
      </c:catAx>
      <c:valAx>
        <c:axId val="24094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011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195173750535656"/>
          <c:y val="4.912088620977597E-2"/>
          <c:w val="0.80765703612297046"/>
          <c:h val="0.8371856532069913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выявлено нарушений</c:v>
                </c:pt>
                <c:pt idx="1">
                  <c:v>сумма наложенных штрафов (тыс. руб.)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33906</c:v>
                </c:pt>
                <c:pt idx="1">
                  <c:v>4840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CBC-4326-A55B-4DD6A271042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выявлено нарушений</c:v>
                </c:pt>
                <c:pt idx="1">
                  <c:v>сумма наложенных штрафов (тыс. руб.)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24664</c:v>
                </c:pt>
                <c:pt idx="1">
                  <c:v>4584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CBC-4326-A55B-4DD6A271042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выявлено нарушений</c:v>
                </c:pt>
                <c:pt idx="1">
                  <c:v>сумма наложенных штрафов (тыс. руб.)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31914</c:v>
                </c:pt>
                <c:pt idx="1">
                  <c:v>3648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CBC-4326-A55B-4DD6A27104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0942000"/>
        <c:axId val="200516096"/>
      </c:barChart>
      <c:catAx>
        <c:axId val="240942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516096"/>
        <c:crosses val="autoZero"/>
        <c:auto val="1"/>
        <c:lblAlgn val="ctr"/>
        <c:lblOffset val="100"/>
        <c:noMultiLvlLbl val="0"/>
      </c:catAx>
      <c:valAx>
        <c:axId val="2005160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942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7310100465029698E-4"/>
          <c:y val="0.94060603572227885"/>
          <c:w val="0.55163141595378296"/>
          <c:h val="4.916965747767156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3927813655810498"/>
          <c:y val="0.30536847395110739"/>
          <c:w val="0.63409479143719538"/>
          <c:h val="0.386427212899533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 w="12700">
              <a:solidFill>
                <a:srgbClr val="000099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Центральное управление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71D-4618-ADEA-9AD81426063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rgbClr val="DCEFF0"/>
            </a:solidFill>
            <a:ln w="12700">
              <a:solidFill>
                <a:srgbClr val="5AD3E0"/>
              </a:solidFill>
            </a:ln>
          </c:spPr>
          <c:invertIfNegative val="0"/>
          <c:dLbls>
            <c:dLbl>
              <c:idx val="0"/>
              <c:layout>
                <c:manualLayout>
                  <c:x val="0"/>
                  <c:y val="-2.3914480311980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71D-4618-ADEA-9AD81426063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Центральное управление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71D-4618-ADEA-9AD81426063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rgbClr val="082FAC"/>
            </a:solidFill>
            <a:ln w="12700">
              <a:solidFill>
                <a:srgbClr val="3308EA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Центральное управление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71D-4618-ADEA-9AD8142606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514136"/>
        <c:axId val="200513744"/>
      </c:barChart>
      <c:catAx>
        <c:axId val="20051413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00513744"/>
        <c:crosses val="autoZero"/>
        <c:auto val="1"/>
        <c:lblAlgn val="ctr"/>
        <c:lblOffset val="100"/>
        <c:noMultiLvlLbl val="0"/>
      </c:catAx>
      <c:valAx>
        <c:axId val="20051374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0051413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3.7704543434320031E-2"/>
          <c:y val="0.30853853533738407"/>
          <c:w val="0.14812833281717719"/>
          <c:h val="0.43099417876318552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Готовность  муниципальных образований Московской области к ОЗП 2019-2020</a:t>
            </a:r>
          </a:p>
        </c:rich>
      </c:tx>
      <c:layout>
        <c:manualLayout>
          <c:xMode val="edge"/>
          <c:yMode val="edge"/>
          <c:x val="0.11121578883911599"/>
          <c:y val="1.5956247095907271E-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Готовность муниципальных образований Московской области к ОЗП 2017-2018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25332">
                <a:solidFill>
                  <a:schemeClr val="tx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8DD-467A-8FE6-8354FC3571D8}"/>
              </c:ext>
            </c:extLst>
          </c:dPt>
          <c:dPt>
            <c:idx val="1"/>
            <c:bubble3D val="0"/>
            <c:spPr>
              <a:solidFill>
                <a:srgbClr val="000099"/>
              </a:solidFill>
              <a:ln w="25332">
                <a:solidFill>
                  <a:schemeClr val="tx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8DD-467A-8FE6-8354FC3571D8}"/>
              </c:ext>
            </c:extLst>
          </c:dPt>
          <c:dLbls>
            <c:dLbl>
              <c:idx val="0"/>
              <c:layout>
                <c:manualLayout>
                  <c:x val="0.10251275585788648"/>
                  <c:y val="-3.1133594334227879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55 (86%)</a:t>
                    </a:r>
                    <a:endParaRPr lang="en-US" sz="1396" b="1" i="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8DD-467A-8FE6-8354FC3571D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98886092747959E-3"/>
                  <c:y val="-2.1738567595251716E-2"/>
                </c:manualLayout>
              </c:layout>
              <c:tx>
                <c:rich>
                  <a:bodyPr/>
                  <a:lstStyle/>
                  <a:p>
                    <a:r>
                      <a:rPr 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9 (14%)</a:t>
                    </a:r>
                    <a:endParaRPr lang="en-US" sz="1396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8DD-467A-8FE6-8354FC3571D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1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Получившие паспорта</c:v>
                </c:pt>
                <c:pt idx="1">
                  <c:v>Не получившие паспорта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</c:v>
                </c:pt>
                <c:pt idx="1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8DD-467A-8FE6-8354FC357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332">
          <a:noFill/>
        </a:ln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94735784376244E-2"/>
          <c:y val="0.20507444376604619"/>
          <c:w val="0.63409479143719538"/>
          <c:h val="0.499075019760362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 w="12700">
              <a:solidFill>
                <a:srgbClr val="000099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 i="0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Московская область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2B-4923-A59B-9BAFF19A6FB6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rgbClr val="5AD3E0"/>
            </a:solidFill>
            <a:ln w="12700">
              <a:solidFill>
                <a:srgbClr val="5AD3E0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DCEFF0"/>
              </a:solidFill>
              <a:ln w="12700">
                <a:solidFill>
                  <a:srgbClr val="5AD3E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A2B-4923-A59B-9BAFF19A6FB6}"/>
              </c:ext>
            </c:extLst>
          </c:dPt>
          <c:dLbls>
            <c:dLbl>
              <c:idx val="0"/>
              <c:layout>
                <c:manualLayout>
                  <c:x val="0"/>
                  <c:y val="-2.39144803119803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2B-4923-A59B-9BAFF19A6F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Московская область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A2B-4923-A59B-9BAFF19A6FB6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rgbClr val="082FAC"/>
            </a:solidFill>
            <a:ln w="12700">
              <a:solidFill>
                <a:srgbClr val="3308EA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Московская область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86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A2B-4923-A59B-9BAFF19A6F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667872"/>
        <c:axId val="240668264"/>
      </c:barChart>
      <c:catAx>
        <c:axId val="24066787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40668264"/>
        <c:crosses val="autoZero"/>
        <c:auto val="1"/>
        <c:lblAlgn val="ctr"/>
        <c:lblOffset val="100"/>
        <c:noMultiLvlLbl val="0"/>
      </c:catAx>
      <c:valAx>
        <c:axId val="240668264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24066787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498257950816821"/>
          <c:y val="0.24526788991188578"/>
          <c:w val="0.28001049287527996"/>
          <c:h val="0.42677374193772954"/>
        </c:manualLayout>
      </c:layout>
      <c:overlay val="0"/>
      <c:txPr>
        <a:bodyPr/>
        <a:lstStyle/>
        <a:p>
          <a:pPr>
            <a:defRPr sz="16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chemeClr val="tx1"/>
                </a:solidFill>
                <a:effectLst/>
              </a:rPr>
              <a:t>Г</a:t>
            </a:r>
            <a:r>
              <a:rPr lang="ru-RU" sz="1800" b="1" dirty="0" smtClean="0">
                <a:solidFill>
                  <a:schemeClr val="tx1"/>
                </a:solidFill>
                <a:effectLst/>
              </a:rPr>
              <a:t>осударственный </a:t>
            </a:r>
            <a:r>
              <a:rPr lang="ru-RU" sz="1800" b="1" dirty="0">
                <a:solidFill>
                  <a:schemeClr val="tx1"/>
                </a:solidFill>
                <a:effectLst/>
              </a:rPr>
              <a:t>энергетический надзор Центрального управления</a:t>
            </a:r>
            <a:endParaRPr lang="ru-RU" dirty="0">
              <a:solidFill>
                <a:schemeClr val="tx1"/>
              </a:soli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9.359983393658014E-2"/>
          <c:y val="0.18202678334885866"/>
          <c:w val="0.89897409059812072"/>
          <c:h val="0.651155854477707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1.9946196454362214E-3"/>
                  <c:y val="-3.26523173838384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BD63-46FE-A83C-469AD33C6F6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7.5586839557509481E-3"/>
                  <c:y val="3.6540774221967541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BD63-46FE-A83C-469AD33C6F6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BD63-46FE-A83C-469AD33C6F6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Поступило заявлений</c:v>
                </c:pt>
                <c:pt idx="1">
                  <c:v>Согласованы границы</c:v>
                </c:pt>
                <c:pt idx="2">
                  <c:v>Отказано в согласовании границ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4844</c:v>
                </c:pt>
                <c:pt idx="1">
                  <c:v>4738</c:v>
                </c:pt>
                <c:pt idx="2">
                  <c:v>106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BD63-46FE-A83C-469AD33C6F6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Поступило заявлений</c:v>
                </c:pt>
                <c:pt idx="1">
                  <c:v>Согласованы границы</c:v>
                </c:pt>
                <c:pt idx="2">
                  <c:v>Отказано в согласовании границ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1932</c:v>
                </c:pt>
                <c:pt idx="1">
                  <c:v>1632</c:v>
                </c:pt>
                <c:pt idx="2">
                  <c:v>301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BD63-46FE-A83C-469AD33C6F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669048"/>
        <c:axId val="240669440"/>
      </c:barChart>
      <c:catAx>
        <c:axId val="240669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669440"/>
        <c:crosses val="autoZero"/>
        <c:auto val="1"/>
        <c:lblAlgn val="ctr"/>
        <c:lblOffset val="100"/>
        <c:noMultiLvlLbl val="0"/>
      </c:catAx>
      <c:valAx>
        <c:axId val="24066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669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220886832679967"/>
          <c:y val="0.921913647021676"/>
          <c:w val="0.25492537866163018"/>
          <c:h val="5.95211643150761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291887322097796E-2"/>
          <c:y val="2.5660462214742705E-2"/>
          <c:w val="0.94670811267790222"/>
          <c:h val="0.754279766136169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03-40BA-BBAB-7300870E9F7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5468565378257111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</c:v>
                </c:pt>
                <c:pt idx="1">
                  <c:v>4</c:v>
                </c:pt>
                <c:pt idx="2">
                  <c:v>2</c:v>
                </c:pt>
                <c:pt idx="3">
                  <c:v>3</c:v>
                </c:pt>
                <c:pt idx="4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703-40BA-BBAB-7300870E9F7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703-40BA-BBAB-7300870E9F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346296"/>
        <c:axId val="198311904"/>
      </c:barChart>
      <c:catAx>
        <c:axId val="181346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311904"/>
        <c:crosses val="autoZero"/>
        <c:auto val="1"/>
        <c:lblAlgn val="ctr"/>
        <c:lblOffset val="100"/>
        <c:noMultiLvlLbl val="0"/>
      </c:catAx>
      <c:valAx>
        <c:axId val="198311904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134629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232094319091971"/>
          <c:y val="0.13895648033466929"/>
          <c:w val="0.95810061508317323"/>
          <c:h val="0.667637677047943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solidFill>
                <a:srgbClr val="00B0F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Заявлений статья 9.22 </c:v>
                </c:pt>
                <c:pt idx="1">
                  <c:v>Отказов статья 9.22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699</c:v>
                </c:pt>
                <c:pt idx="1">
                  <c:v>288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45B-421A-997A-87B61C9503D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DCEFF0"/>
            </a:solidFill>
            <a:ln w="9525">
              <a:solidFill>
                <a:srgbClr val="5AD3E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Заявлений статья 9.22 </c:v>
                </c:pt>
                <c:pt idx="1">
                  <c:v>Отказов статья 9.22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629</c:v>
                </c:pt>
                <c:pt idx="1">
                  <c:v>211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45B-421A-997A-87B61C9503D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82FAC"/>
            </a:solidFill>
            <a:ln w="9525">
              <a:solidFill>
                <a:srgbClr val="3308EA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Заявлений статья 9.22 </c:v>
                </c:pt>
                <c:pt idx="1">
                  <c:v>Отказов статья 9.22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498</c:v>
                </c:pt>
                <c:pt idx="1">
                  <c:v>105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45B-421A-997A-87B61C9503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"/>
        <c:axId val="240784432"/>
        <c:axId val="240784824"/>
      </c:barChart>
      <c:catAx>
        <c:axId val="240784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1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0784824"/>
        <c:crosses val="autoZero"/>
        <c:auto val="1"/>
        <c:lblAlgn val="ctr"/>
        <c:lblOffset val="100"/>
        <c:noMultiLvlLbl val="0"/>
      </c:catAx>
      <c:valAx>
        <c:axId val="240784824"/>
        <c:scaling>
          <c:orientation val="minMax"/>
          <c:min val="0"/>
        </c:scaling>
        <c:delete val="0"/>
        <c:axPos val="l"/>
        <c:majorGridlines>
          <c:spPr>
            <a:ln w="951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0784432"/>
        <c:crosses val="autoZero"/>
        <c:crossBetween val="between"/>
      </c:valAx>
      <c:spPr>
        <a:noFill/>
        <a:ln w="25367">
          <a:noFill/>
        </a:ln>
      </c:spPr>
    </c:plotArea>
    <c:legend>
      <c:legendPos val="b"/>
      <c:layout>
        <c:manualLayout>
          <c:xMode val="edge"/>
          <c:yMode val="edge"/>
          <c:x val="0"/>
          <c:y val="0.92637660256553678"/>
          <c:w val="0.99034704249618932"/>
          <c:h val="7.36233974344635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461451552464043E-2"/>
          <c:y val="0.13122651318011255"/>
          <c:w val="0.95810061508317323"/>
          <c:h val="0.66318493113102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solidFill>
                <a:srgbClr val="00B0F0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Заявлений статья 14.61 </c:v>
                </c:pt>
                <c:pt idx="1">
                  <c:v>Отказов статья 14.61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177</c:v>
                </c:pt>
                <c:pt idx="1">
                  <c:v>20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89-4251-BB4E-90D8820663C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DCEFF0"/>
            </a:solidFill>
            <a:ln w="9525">
              <a:solidFill>
                <a:srgbClr val="5AD3E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Заявлений статья 14.61 </c:v>
                </c:pt>
                <c:pt idx="1">
                  <c:v>Отказов статья 14.61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318</c:v>
                </c:pt>
                <c:pt idx="1">
                  <c:v>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F89-4251-BB4E-90D8820663CC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82FAC"/>
            </a:solidFill>
            <a:ln w="9525">
              <a:solidFill>
                <a:srgbClr val="3308EA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en-US" sz="18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Заявлений статья 14.61 </c:v>
                </c:pt>
                <c:pt idx="1">
                  <c:v>Отказов статья 14.61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183</c:v>
                </c:pt>
                <c:pt idx="1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F89-4251-BB4E-90D8820663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overlap val="-2"/>
        <c:axId val="240786000"/>
        <c:axId val="240786392"/>
      </c:barChart>
      <c:catAx>
        <c:axId val="240786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13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0786392"/>
        <c:crosses val="autoZero"/>
        <c:auto val="1"/>
        <c:lblAlgn val="ctr"/>
        <c:lblOffset val="100"/>
        <c:noMultiLvlLbl val="0"/>
      </c:catAx>
      <c:valAx>
        <c:axId val="240786392"/>
        <c:scaling>
          <c:orientation val="minMax"/>
          <c:min val="0"/>
        </c:scaling>
        <c:delete val="0"/>
        <c:axPos val="l"/>
        <c:majorGridlines>
          <c:spPr>
            <a:ln w="9513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5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40786000"/>
        <c:crosses val="autoZero"/>
        <c:crossBetween val="between"/>
      </c:valAx>
      <c:spPr>
        <a:noFill/>
        <a:ln w="25367">
          <a:noFill/>
        </a:ln>
      </c:spPr>
    </c:plotArea>
    <c:legend>
      <c:legendPos val="b"/>
      <c:layout>
        <c:manualLayout>
          <c:xMode val="edge"/>
          <c:yMode val="edge"/>
          <c:x val="0"/>
          <c:y val="0.8855087620719061"/>
          <c:w val="0.99034704249618932"/>
          <c:h val="7.36233974344635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НАПРАВЛЕНО</a:t>
            </a:r>
            <a:r>
              <a:rPr lang="ru-RU" baseline="0" dirty="0">
                <a:solidFill>
                  <a:schemeClr val="tx1"/>
                </a:solidFill>
              </a:rPr>
              <a:t> ПРЕДОСТЕРЕЖЕНИЙ</a:t>
            </a:r>
            <a:endParaRPr lang="ru-RU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D6B4D23E-A498-423D-84F0-3F850ACC0F8D}" type="VALUE">
                      <a:rPr lang="en-US" sz="1000" b="1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Лист1!$B$18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Лист1!$B$19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Лист1!$A$20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82FAC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82FAC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fld id="{FB438B71-5BDA-4B6E-8864-389DE2226037}" type="VALUE">
                      <a:rPr lang="en-US" sz="1000" b="1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Лист1!$B$18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Лист1!$B$20</c:f>
              <c:numCache>
                <c:formatCode>General</c:formatCode>
                <c:ptCount val="1"/>
                <c:pt idx="0">
                  <c:v>158</c:v>
                </c:pt>
              </c:numCache>
            </c:numRef>
          </c:val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25672512"/>
        <c:axId val="325672904"/>
      </c:barChart>
      <c:catAx>
        <c:axId val="325672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5672904"/>
        <c:crosses val="autoZero"/>
        <c:auto val="1"/>
        <c:lblAlgn val="ctr"/>
        <c:lblOffset val="100"/>
        <c:noMultiLvlLbl val="0"/>
      </c:catAx>
      <c:valAx>
        <c:axId val="3256729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25672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</a:rPr>
              <a:t>ПЛАНОВЫЕ</a:t>
            </a:r>
            <a:r>
              <a:rPr lang="ru-RU" baseline="0" dirty="0" smtClean="0">
                <a:solidFill>
                  <a:schemeClr val="tx1"/>
                </a:solidFill>
              </a:rPr>
              <a:t> ПРОВЕРКИ</a:t>
            </a:r>
            <a:endParaRPr lang="ru-RU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ln>
                        <a:noFill/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ln>
                      <a:noFill/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Лист1!$B$3</c:f>
              <c:numCache>
                <c:formatCode>General</c:formatCode>
                <c:ptCount val="1"/>
                <c:pt idx="0">
                  <c:v>61</c:v>
                </c:pt>
              </c:numCache>
            </c:numRef>
          </c:val>
        </c:ser>
        <c:ser>
          <c:idx val="1"/>
          <c:order val="1"/>
          <c:tx>
            <c:strRef>
              <c:f>Лист1!$A$4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0725157522180072E-3"/>
                  <c:y val="-1.301993460764114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Лист1!$B$4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62577824"/>
        <c:axId val="262578216"/>
      </c:barChart>
      <c:catAx>
        <c:axId val="262577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578216"/>
        <c:crosses val="autoZero"/>
        <c:auto val="1"/>
        <c:lblAlgn val="ctr"/>
        <c:lblOffset val="100"/>
        <c:noMultiLvlLbl val="0"/>
      </c:catAx>
      <c:valAx>
        <c:axId val="262578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577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РЕЗУЛЬТАТИВНОСТЬ ПРОВЕРОК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4.5146792475254686E-3"/>
                  <c:y val="-1.04443169046081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Лист1!$B$9</c:f>
              <c:strCache>
                <c:ptCount val="1"/>
                <c:pt idx="0">
                  <c:v>Нарушений на 1 проверку</c:v>
                </c:pt>
              </c:strCache>
            </c:strRef>
          </c:cat>
          <c:val>
            <c:numRef>
              <c:f>Лист1!$B$10</c:f>
              <c:numCache>
                <c:formatCode>General</c:formatCode>
                <c:ptCount val="1"/>
                <c:pt idx="0">
                  <c:v>62.9</c:v>
                </c:pt>
              </c:numCache>
            </c:numRef>
          </c:val>
        </c:ser>
        <c:ser>
          <c:idx val="1"/>
          <c:order val="1"/>
          <c:tx>
            <c:strRef>
              <c:f>Лист1!$A$11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Лист1!$B$9</c:f>
              <c:strCache>
                <c:ptCount val="1"/>
                <c:pt idx="0">
                  <c:v>Нарушений на 1 проверку</c:v>
                </c:pt>
              </c:strCache>
            </c:strRef>
          </c:cat>
          <c:val>
            <c:numRef>
              <c:f>Лист1!$B$11</c:f>
              <c:numCache>
                <c:formatCode>General</c:formatCode>
                <c:ptCount val="1"/>
                <c:pt idx="0">
                  <c:v>30.1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62579000"/>
        <c:axId val="260291288"/>
      </c:barChart>
      <c:catAx>
        <c:axId val="2625790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0291288"/>
        <c:crosses val="autoZero"/>
        <c:auto val="1"/>
        <c:lblAlgn val="ctr"/>
        <c:lblOffset val="100"/>
        <c:noMultiLvlLbl val="0"/>
      </c:catAx>
      <c:valAx>
        <c:axId val="260291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25790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4559771136540384"/>
          <c:y val="0.93107061721309514"/>
          <c:w val="0.50880457726919226"/>
          <c:h val="6.89293827869048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НАГРУЗКА</a:t>
            </a:r>
            <a:r>
              <a:rPr lang="ru-RU" baseline="0" dirty="0">
                <a:solidFill>
                  <a:schemeClr val="tx1"/>
                </a:solidFill>
              </a:rPr>
              <a:t> НА ИНСПЕКТОРА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9759524074044685"/>
          <c:y val="1.791378251633633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Лист1!$A$14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Лист1!$B$13</c:f>
              <c:strCache>
                <c:ptCount val="1"/>
                <c:pt idx="0">
                  <c:v>проверок чел. в мес.</c:v>
                </c:pt>
              </c:strCache>
            </c:strRef>
          </c:cat>
          <c:val>
            <c:numRef>
              <c:f>Лист1!$B$14</c:f>
              <c:numCache>
                <c:formatCode>General</c:formatCode>
                <c:ptCount val="1"/>
                <c:pt idx="0">
                  <c:v>0.85</c:v>
                </c:pt>
              </c:numCache>
            </c:numRef>
          </c:val>
        </c:ser>
        <c:ser>
          <c:idx val="1"/>
          <c:order val="1"/>
          <c:tx>
            <c:strRef>
              <c:f>Лист1!$A$15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Лист1!$B$13</c:f>
              <c:strCache>
                <c:ptCount val="1"/>
                <c:pt idx="0">
                  <c:v>проверок чел. в мес.</c:v>
                </c:pt>
              </c:strCache>
            </c:strRef>
          </c:cat>
          <c:val>
            <c:numRef>
              <c:f>Лист1!$B$15</c:f>
              <c:numCache>
                <c:formatCode>General</c:formatCode>
                <c:ptCount val="1"/>
                <c:pt idx="0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260292072"/>
        <c:axId val="260292464"/>
      </c:barChart>
      <c:catAx>
        <c:axId val="260292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0292464"/>
        <c:crosses val="autoZero"/>
        <c:auto val="1"/>
        <c:lblAlgn val="ctr"/>
        <c:lblOffset val="100"/>
        <c:noMultiLvlLbl val="0"/>
      </c:catAx>
      <c:valAx>
        <c:axId val="260292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0292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solidFill>
                  <a:schemeClr val="tx1"/>
                </a:solidFill>
              </a:rPr>
              <a:t>ВНЕПЛАНОВЫЕ</a:t>
            </a:r>
            <a:r>
              <a:rPr lang="ru-RU" baseline="0" dirty="0" smtClean="0">
                <a:solidFill>
                  <a:schemeClr val="tx1"/>
                </a:solidFill>
              </a:rPr>
              <a:t> ПРОВЕРКИ</a:t>
            </a:r>
            <a:endParaRPr lang="ru-RU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Лист1!$A$38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FBE39964-EBC7-432C-A284-B16F040C6BED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Лист1!$B$37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Лист1!$B$38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</c:ser>
        <c:ser>
          <c:idx val="1"/>
          <c:order val="1"/>
          <c:tx>
            <c:strRef>
              <c:f>Лист1!$A$39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E513F12F-4A7F-4393-BC19-547C36ECBE1C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Лист1!$B$37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Лист1!$B$39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5575560"/>
        <c:axId val="245575952"/>
      </c:barChart>
      <c:catAx>
        <c:axId val="245575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5575952"/>
        <c:crosses val="autoZero"/>
        <c:auto val="1"/>
        <c:lblAlgn val="ctr"/>
        <c:lblOffset val="100"/>
        <c:noMultiLvlLbl val="0"/>
      </c:catAx>
      <c:valAx>
        <c:axId val="245575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55755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РЕЗУЛЬТАТИВНОСТЬ</a:t>
            </a:r>
            <a:r>
              <a:rPr lang="ru-RU" baseline="0" dirty="0">
                <a:solidFill>
                  <a:schemeClr val="tx1"/>
                </a:solidFill>
              </a:rPr>
              <a:t> ПРОВЕРОК</a:t>
            </a:r>
            <a:endParaRPr lang="ru-RU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7.5060062770803238E-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Лист1!$A$45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5659368B-A1A3-45DB-A0E8-0F919E734E24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Лист1!$B$44</c:f>
              <c:strCache>
                <c:ptCount val="1"/>
                <c:pt idx="0">
                  <c:v>Нарушений на 1 проверку</c:v>
                </c:pt>
              </c:strCache>
            </c:strRef>
          </c:cat>
          <c:val>
            <c:numRef>
              <c:f>Лист1!$B$45</c:f>
              <c:numCache>
                <c:formatCode>General</c:formatCode>
                <c:ptCount val="1"/>
                <c:pt idx="0">
                  <c:v>9.5</c:v>
                </c:pt>
              </c:numCache>
            </c:numRef>
          </c:val>
        </c:ser>
        <c:ser>
          <c:idx val="1"/>
          <c:order val="1"/>
          <c:tx>
            <c:strRef>
              <c:f>Лист1!$A$46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31690923230744E-2"/>
                  <c:y val="-7.5605634461668285E-3"/>
                </c:manualLayout>
              </c:layout>
              <c:tx>
                <c:rich>
                  <a:bodyPr/>
                  <a:lstStyle/>
                  <a:p>
                    <a:fld id="{D368150F-055D-4354-8D59-DEC048F12604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Лист1!$B$44</c:f>
              <c:strCache>
                <c:ptCount val="1"/>
                <c:pt idx="0">
                  <c:v>Нарушений на 1 проверку</c:v>
                </c:pt>
              </c:strCache>
            </c:strRef>
          </c:cat>
          <c:val>
            <c:numRef>
              <c:f>Лист1!$B$46</c:f>
              <c:numCache>
                <c:formatCode>General</c:formatCode>
                <c:ptCount val="1"/>
                <c:pt idx="0">
                  <c:v>45.9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5576736"/>
        <c:axId val="245577128"/>
      </c:barChart>
      <c:catAx>
        <c:axId val="245576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5577128"/>
        <c:crosses val="autoZero"/>
        <c:auto val="1"/>
        <c:lblAlgn val="ctr"/>
        <c:lblOffset val="100"/>
        <c:noMultiLvlLbl val="0"/>
      </c:catAx>
      <c:valAx>
        <c:axId val="245577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55767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ysClr val="windowText" lastClr="000000"/>
                </a:solidFill>
              </a:rPr>
              <a:t>НАГРУЗКА</a:t>
            </a:r>
            <a:r>
              <a:rPr lang="ru-RU" baseline="0">
                <a:solidFill>
                  <a:sysClr val="windowText" lastClr="000000"/>
                </a:solidFill>
              </a:rPr>
              <a:t> НА ИНСПЕКТОРА</a:t>
            </a:r>
            <a:endParaRPr lang="ru-RU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Лист1!$A$49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2AC3EE00-BFA3-458E-81C0-7D7675DD9C9A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Лист1!$B$48</c:f>
              <c:strCache>
                <c:ptCount val="1"/>
                <c:pt idx="0">
                  <c:v>проверок чел. в мес.</c:v>
                </c:pt>
              </c:strCache>
            </c:strRef>
          </c:cat>
          <c:val>
            <c:numRef>
              <c:f>Лист1!$B$49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</c:ser>
        <c:ser>
          <c:idx val="1"/>
          <c:order val="1"/>
          <c:tx>
            <c:strRef>
              <c:f>Лист1!$A$50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E4A9B1AA-A870-4F3E-9529-A1AB5E5039B0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Лист1!$B$48</c:f>
              <c:strCache>
                <c:ptCount val="1"/>
                <c:pt idx="0">
                  <c:v>проверок чел. в мес.</c:v>
                </c:pt>
              </c:strCache>
            </c:strRef>
          </c:cat>
          <c:val>
            <c:numRef>
              <c:f>Лист1!$B$50</c:f>
              <c:numCache>
                <c:formatCode>General</c:formatCode>
                <c:ptCount val="1"/>
                <c:pt idx="0">
                  <c:v>0.2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3965504"/>
        <c:axId val="273965896"/>
      </c:barChart>
      <c:catAx>
        <c:axId val="273965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3965896"/>
        <c:crosses val="autoZero"/>
        <c:auto val="1"/>
        <c:lblAlgn val="ctr"/>
        <c:lblOffset val="100"/>
        <c:noMultiLvlLbl val="0"/>
      </c:catAx>
      <c:valAx>
        <c:axId val="273965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3965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ysClr val="windowText" lastClr="000000"/>
                </a:solidFill>
              </a:rPr>
              <a:t>ПОСТОЯННЫЙ</a:t>
            </a:r>
            <a:r>
              <a:rPr lang="ru-RU" baseline="0">
                <a:solidFill>
                  <a:sysClr val="windowText" lastClr="000000"/>
                </a:solidFill>
              </a:rPr>
              <a:t> ГОСУДАРСТВЕННЫЙ НАДЗОР</a:t>
            </a:r>
            <a:endParaRPr lang="ru-RU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Лист1!$A$56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AEEF61FA-100C-4091-B011-E8522EB078AF}" type="VALUE">
                      <a:rPr lang="en-US" sz="1800" b="1" smtClean="0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Лист1!$B$55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Лист1!$B$56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</c:ser>
        <c:ser>
          <c:idx val="1"/>
          <c:order val="1"/>
          <c:tx>
            <c:strRef>
              <c:f>Лист1!$A$57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8775F931-7FB6-4C86-81EE-3D231DA8ABC7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Лист1!$B$55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Лист1!$B$57</c:f>
              <c:numCache>
                <c:formatCode>General</c:formatCode>
                <c:ptCount val="1"/>
                <c:pt idx="0">
                  <c:v>40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75048816"/>
        <c:axId val="275049208"/>
      </c:barChart>
      <c:catAx>
        <c:axId val="27504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5049208"/>
        <c:crosses val="autoZero"/>
        <c:auto val="1"/>
        <c:lblAlgn val="ctr"/>
        <c:lblOffset val="100"/>
        <c:noMultiLvlLbl val="0"/>
      </c:catAx>
      <c:valAx>
        <c:axId val="275049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5048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/>
              <a:t>Внеплановые</a:t>
            </a:r>
            <a:r>
              <a:rPr lang="ru-RU" sz="1800" baseline="0" dirty="0"/>
              <a:t> проверки (всего)</a:t>
            </a:r>
            <a:endParaRPr lang="ru-RU" sz="1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проверок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504-40F5-B12F-BFC0C01AE17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6675</c:v>
                </c:pt>
                <c:pt idx="1">
                  <c:v>4109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6504-40F5-B12F-BFC0C01AE1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9619552"/>
        <c:axId val="195631912"/>
      </c:barChart>
      <c:catAx>
        <c:axId val="1996195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5631912"/>
        <c:crosses val="autoZero"/>
        <c:auto val="1"/>
        <c:lblAlgn val="ctr"/>
        <c:lblOffset val="100"/>
        <c:noMultiLvlLbl val="0"/>
      </c:catAx>
      <c:valAx>
        <c:axId val="195631912"/>
        <c:scaling>
          <c:orientation val="minMax"/>
          <c:max val="7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96195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b="0" dirty="0">
                <a:solidFill>
                  <a:schemeClr val="tx1"/>
                </a:solidFill>
              </a:rPr>
              <a:t>РЕЗУЛЬТАТИВНОСТЬ ПРОВЕРОК</a:t>
            </a:r>
          </a:p>
        </c:rich>
      </c:tx>
      <c:layout>
        <c:manualLayout>
          <c:xMode val="edge"/>
          <c:yMode val="edge"/>
          <c:x val="0.18259616452872759"/>
          <c:y val="1.89672436319909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Лист1!$A$63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1EAF32B-50D8-48DA-BBBE-1AF6224E3181}" type="VALUE">
                      <a:rPr lang="en-US" sz="1800" b="1"/>
                      <a:pPr>
                        <a:defRPr sz="1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Лист1!$B$62</c:f>
              <c:strCache>
                <c:ptCount val="1"/>
                <c:pt idx="0">
                  <c:v>Нарушений на 1 проверку</c:v>
                </c:pt>
              </c:strCache>
            </c:strRef>
          </c:cat>
          <c:val>
            <c:numRef>
              <c:f>Лист1!$B$63</c:f>
              <c:numCache>
                <c:formatCode>General</c:formatCode>
                <c:ptCount val="1"/>
                <c:pt idx="0">
                  <c:v>1.2</c:v>
                </c:pt>
              </c:numCache>
            </c:numRef>
          </c:val>
        </c:ser>
        <c:ser>
          <c:idx val="1"/>
          <c:order val="1"/>
          <c:tx>
            <c:strRef>
              <c:f>Лист1!$A$64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595AC8D-F1AC-4DBD-BA9A-730F1676C4F6}" type="VALUE">
                      <a:rPr lang="en-US" sz="1800" b="1"/>
                      <a:pPr>
                        <a:defRPr sz="1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Лист1!$B$62</c:f>
              <c:strCache>
                <c:ptCount val="1"/>
                <c:pt idx="0">
                  <c:v>Нарушений на 1 проверку</c:v>
                </c:pt>
              </c:strCache>
            </c:strRef>
          </c:cat>
          <c:val>
            <c:numRef>
              <c:f>Лист1!$B$64</c:f>
              <c:numCache>
                <c:formatCode>General</c:formatCode>
                <c:ptCount val="1"/>
                <c:pt idx="0">
                  <c:v>1.1000000000000001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12799232"/>
        <c:axId val="312799624"/>
      </c:barChart>
      <c:catAx>
        <c:axId val="312799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2799624"/>
        <c:crosses val="autoZero"/>
        <c:auto val="1"/>
        <c:lblAlgn val="ctr"/>
        <c:lblOffset val="100"/>
        <c:noMultiLvlLbl val="0"/>
      </c:catAx>
      <c:valAx>
        <c:axId val="3127996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2799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ysClr val="windowText" lastClr="000000"/>
                </a:solidFill>
              </a:rPr>
              <a:t>НАГРУЗКА НА ИНСПЕКТОРА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Лист1!$A$67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2283924-CD81-48B8-A76D-2BF27ED8EFCA}" type="VALUE">
                      <a:rPr lang="en-US" sz="1800" b="1"/>
                      <a:pPr>
                        <a:defRPr sz="1800"/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Лист1!$B$66</c:f>
              <c:strCache>
                <c:ptCount val="1"/>
                <c:pt idx="0">
                  <c:v>проверок чел. в год</c:v>
                </c:pt>
              </c:strCache>
            </c:strRef>
          </c:cat>
          <c:val>
            <c:numRef>
              <c:f>Лист1!$B$67</c:f>
              <c:numCache>
                <c:formatCode>General</c:formatCode>
                <c:ptCount val="1"/>
                <c:pt idx="0">
                  <c:v>0.6</c:v>
                </c:pt>
              </c:numCache>
            </c:numRef>
          </c:val>
        </c:ser>
        <c:ser>
          <c:idx val="1"/>
          <c:order val="1"/>
          <c:tx>
            <c:strRef>
              <c:f>Лист1!$A$68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D43AC557-8B6C-488C-86AE-1FA2474006D3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Лист1!$B$66</c:f>
              <c:strCache>
                <c:ptCount val="1"/>
                <c:pt idx="0">
                  <c:v>проверок чел. в год</c:v>
                </c:pt>
              </c:strCache>
            </c:strRef>
          </c:cat>
          <c:val>
            <c:numRef>
              <c:f>Лист1!$B$68</c:f>
              <c:numCache>
                <c:formatCode>General</c:formatCode>
                <c:ptCount val="1"/>
                <c:pt idx="0">
                  <c:v>0.7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312800408"/>
        <c:axId val="274064576"/>
      </c:barChart>
      <c:catAx>
        <c:axId val="312800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74064576"/>
        <c:crosses val="autoZero"/>
        <c:auto val="1"/>
        <c:lblAlgn val="ctr"/>
        <c:lblOffset val="100"/>
        <c:noMultiLvlLbl val="0"/>
      </c:catAx>
      <c:valAx>
        <c:axId val="274064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2800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</a:rPr>
              <a:t>Аварии</a:t>
            </a:r>
            <a:endParaRPr lang="ru-RU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41532229443642066"/>
          <c:y val="4.48185343141141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96-42F9-8D5E-2ED1ED47855A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A96-42F9-8D5E-2ED1ED47855A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A96-42F9-8D5E-2ED1ED4785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4619592"/>
        <c:axId val="244618808"/>
      </c:barChart>
      <c:catAx>
        <c:axId val="244619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4618808"/>
        <c:crosses val="autoZero"/>
        <c:auto val="1"/>
        <c:lblAlgn val="ctr"/>
        <c:lblOffset val="100"/>
        <c:noMultiLvlLbl val="0"/>
      </c:catAx>
      <c:valAx>
        <c:axId val="244618808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4619592"/>
        <c:crosses val="autoZero"/>
        <c:crossBetween val="between"/>
        <c:majorUnit val="1"/>
        <c:minorUnit val="1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ysClr val="windowText" lastClr="000000"/>
                </a:solidFill>
              </a:rPr>
              <a:t>ОБЩЕЕ КОЛИЧЕСТВО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Лист1!$A$72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12515416-EDD3-4CBE-BB94-96ABD07F4101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Лист1!$B$71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Лист1!$B$72</c:f>
              <c:numCache>
                <c:formatCode>General</c:formatCode>
                <c:ptCount val="1"/>
                <c:pt idx="0">
                  <c:v>126</c:v>
                </c:pt>
              </c:numCache>
            </c:numRef>
          </c:val>
        </c:ser>
        <c:ser>
          <c:idx val="1"/>
          <c:order val="1"/>
          <c:tx>
            <c:strRef>
              <c:f>Лист1!$A$73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b="1" dirty="0" smtClean="0"/>
                      <a:t>69</a:t>
                    </a:r>
                    <a:endParaRPr lang="en-US" sz="18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Лист1!$B$71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Лист1!$B$73</c:f>
              <c:numCache>
                <c:formatCode>General</c:formatCode>
                <c:ptCount val="1"/>
                <c:pt idx="0">
                  <c:v>68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2534128"/>
        <c:axId val="182534520"/>
      </c:barChart>
      <c:catAx>
        <c:axId val="1825341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534520"/>
        <c:crosses val="autoZero"/>
        <c:auto val="1"/>
        <c:lblAlgn val="ctr"/>
        <c:lblOffset val="100"/>
        <c:noMultiLvlLbl val="0"/>
      </c:catAx>
      <c:valAx>
        <c:axId val="182534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5341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>
                <a:solidFill>
                  <a:schemeClr val="tx1"/>
                </a:solidFill>
              </a:rPr>
              <a:t>РЕЗУЛЬТАТИВНОСТЬ</a:t>
            </a:r>
          </a:p>
        </c:rich>
      </c:tx>
      <c:layout>
        <c:manualLayout>
          <c:xMode val="edge"/>
          <c:yMode val="edge"/>
          <c:x val="0.12832868997461822"/>
          <c:y val="1.79340788449888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Лист1!$A$79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1.0721743168138013E-2"/>
                  <c:y val="7.9776054662695894E-3"/>
                </c:manualLayout>
              </c:layout>
              <c:tx>
                <c:rich>
                  <a:bodyPr/>
                  <a:lstStyle/>
                  <a:p>
                    <a:fld id="{C2DBFF74-1ECA-4EFD-B684-D9D3065CB6B5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Лист1!$B$78</c:f>
              <c:strCache>
                <c:ptCount val="1"/>
                <c:pt idx="0">
                  <c:v>Нарушений на 1 проверку</c:v>
                </c:pt>
              </c:strCache>
            </c:strRef>
          </c:cat>
          <c:val>
            <c:numRef>
              <c:f>Лист1!$B$79</c:f>
              <c:numCache>
                <c:formatCode>General</c:formatCode>
                <c:ptCount val="1"/>
                <c:pt idx="0">
                  <c:v>32.4</c:v>
                </c:pt>
              </c:numCache>
            </c:numRef>
          </c:val>
        </c:ser>
        <c:ser>
          <c:idx val="1"/>
          <c:order val="1"/>
          <c:tx>
            <c:strRef>
              <c:f>Лист1!$A$80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93DC072C-45D1-4E71-9CEC-E4DA0306C195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Лист1!$B$78</c:f>
              <c:strCache>
                <c:ptCount val="1"/>
                <c:pt idx="0">
                  <c:v>Нарушений на 1 проверку</c:v>
                </c:pt>
              </c:strCache>
            </c:strRef>
          </c:cat>
          <c:val>
            <c:numRef>
              <c:f>Лист1!$B$80</c:f>
              <c:numCache>
                <c:formatCode>General</c:formatCode>
                <c:ptCount val="1"/>
                <c:pt idx="0">
                  <c:v>15.8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2535304"/>
        <c:axId val="182535696"/>
      </c:barChart>
      <c:catAx>
        <c:axId val="182535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535696"/>
        <c:crosses val="autoZero"/>
        <c:auto val="1"/>
        <c:lblAlgn val="ctr"/>
        <c:lblOffset val="100"/>
        <c:noMultiLvlLbl val="0"/>
      </c:catAx>
      <c:valAx>
        <c:axId val="182535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535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ysClr val="windowText" lastClr="000000"/>
                </a:solidFill>
              </a:rPr>
              <a:t>НАГРУЗКА</a:t>
            </a:r>
            <a:r>
              <a:rPr lang="ru-RU" baseline="0">
                <a:solidFill>
                  <a:sysClr val="windowText" lastClr="000000"/>
                </a:solidFill>
              </a:rPr>
              <a:t> НА ИНСПЕКТОРА</a:t>
            </a:r>
            <a:endParaRPr lang="ru-RU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Лист1!$A$83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8A30776E-0A54-4762-AC57-B54BB977BE3F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Лист1!$B$82</c:f>
              <c:strCache>
                <c:ptCount val="1"/>
                <c:pt idx="0">
                  <c:v>проверок чел. в мес.</c:v>
                </c:pt>
              </c:strCache>
            </c:strRef>
          </c:cat>
          <c:val>
            <c:numRef>
              <c:f>Лист1!$B$83</c:f>
              <c:numCache>
                <c:formatCode>General</c:formatCode>
                <c:ptCount val="1"/>
                <c:pt idx="0">
                  <c:v>1.75</c:v>
                </c:pt>
              </c:numCache>
            </c:numRef>
          </c:val>
        </c:ser>
        <c:ser>
          <c:idx val="1"/>
          <c:order val="1"/>
          <c:tx>
            <c:strRef>
              <c:f>Лист1!$A$84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fld id="{8F592FC2-26A9-43D1-A2FF-EB80192EF2F0}" type="VALUE">
                      <a:rPr lang="en-US" sz="1800" b="1"/>
                      <a:pPr/>
                      <a:t>[ЗНАЧЕНИЕ]</a:t>
                    </a:fld>
                    <a:endParaRPr lang="ru-RU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Лист1!$B$82</c:f>
              <c:strCache>
                <c:ptCount val="1"/>
                <c:pt idx="0">
                  <c:v>проверок чел. в мес.</c:v>
                </c:pt>
              </c:strCache>
            </c:strRef>
          </c:cat>
          <c:val>
            <c:numRef>
              <c:f>Лист1!$B$84</c:f>
              <c:numCache>
                <c:formatCode>General</c:formatCode>
                <c:ptCount val="1"/>
                <c:pt idx="0">
                  <c:v>1.1299999999999999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82536480"/>
        <c:axId val="182536872"/>
      </c:barChart>
      <c:catAx>
        <c:axId val="1825364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536872"/>
        <c:crosses val="autoZero"/>
        <c:auto val="1"/>
        <c:lblAlgn val="ctr"/>
        <c:lblOffset val="100"/>
        <c:noMultiLvlLbl val="0"/>
      </c:catAx>
      <c:valAx>
        <c:axId val="182536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825364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</a:rPr>
              <a:t>Несчастные случаи</a:t>
            </a:r>
            <a:endParaRPr lang="ru-RU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7764300343002272"/>
          <c:y val="5.98990049323660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780158777532382"/>
          <c:y val="0.20184562826352628"/>
          <c:w val="0.87161623689862799"/>
          <c:h val="0.405655180618198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случаев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</c:v>
                </c:pt>
                <c:pt idx="1">
                  <c:v>6</c:v>
                </c:pt>
                <c:pt idx="2">
                  <c:v>3</c:v>
                </c:pt>
                <c:pt idx="3">
                  <c:v>1</c:v>
                </c:pt>
                <c:pt idx="4">
                  <c:v>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пострадавшие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3</c:v>
                </c:pt>
                <c:pt idx="1">
                  <c:v>5</c:v>
                </c:pt>
                <c:pt idx="2">
                  <c:v>2</c:v>
                </c:pt>
                <c:pt idx="3">
                  <c:v>1</c:v>
                </c:pt>
                <c:pt idx="4">
                  <c:v>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погибшие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4621944"/>
        <c:axId val="244617240"/>
      </c:barChart>
      <c:catAx>
        <c:axId val="244621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4617240"/>
        <c:crosses val="autoZero"/>
        <c:auto val="1"/>
        <c:lblAlgn val="ctr"/>
        <c:lblOffset val="100"/>
        <c:noMultiLvlLbl val="0"/>
      </c:catAx>
      <c:valAx>
        <c:axId val="244617240"/>
        <c:scaling>
          <c:orientation val="minMax"/>
          <c:max val="6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4621944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28385829722436"/>
          <c:y val="0.73560622893752559"/>
          <c:w val="0.73786812349413222"/>
          <c:h val="0.2173619597822464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 smtClean="0">
                <a:solidFill>
                  <a:schemeClr val="tx1"/>
                </a:solidFill>
              </a:rPr>
              <a:t>Аварии</a:t>
            </a:r>
            <a:endParaRPr lang="ru-RU" sz="1600" b="1" dirty="0">
              <a:solidFill>
                <a:schemeClr val="tx1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Лист1!$A$2:$A$6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7012376"/>
        <c:axId val="247011984"/>
      </c:barChart>
      <c:catAx>
        <c:axId val="247012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011984"/>
        <c:crosses val="autoZero"/>
        <c:auto val="1"/>
        <c:lblAlgn val="ctr"/>
        <c:lblOffset val="100"/>
        <c:noMultiLvlLbl val="0"/>
      </c:catAx>
      <c:valAx>
        <c:axId val="247011984"/>
        <c:scaling>
          <c:orientation val="minMax"/>
          <c:max val="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01237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ПЛАНОВЫЕ ПРОВЕРКИ</a:t>
            </a:r>
            <a:endParaRPr 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2731383139058614"/>
          <c:y val="1.250000000000000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количество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7010808"/>
        <c:axId val="247011200"/>
      </c:barChart>
      <c:catAx>
        <c:axId val="247010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011200"/>
        <c:crosses val="autoZero"/>
        <c:auto val="1"/>
        <c:lblAlgn val="ctr"/>
        <c:lblOffset val="100"/>
        <c:noMultiLvlLbl val="0"/>
      </c:catAx>
      <c:valAx>
        <c:axId val="2470112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010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НАДЗОРА</a:t>
            </a:r>
            <a:endParaRPr 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12504593506704392"/>
          <c:y val="1.56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нарушений на 1 проверку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нарушений на 1 проверку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0789920"/>
        <c:axId val="240787568"/>
      </c:barChart>
      <c:catAx>
        <c:axId val="24078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787568"/>
        <c:crosses val="autoZero"/>
        <c:auto val="1"/>
        <c:lblAlgn val="ctr"/>
        <c:lblOffset val="100"/>
        <c:noMultiLvlLbl val="0"/>
      </c:catAx>
      <c:valAx>
        <c:axId val="240787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0789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767268406491422E-2"/>
          <c:y val="3.6515748031496063E-2"/>
          <c:w val="0.89727174622873884"/>
          <c:h val="0.7136999658768072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КВП</c:v>
                </c:pt>
                <c:pt idx="1">
                  <c:v>поручения Правительства</c:v>
                </c:pt>
                <c:pt idx="2">
                  <c:v>обращения</c:v>
                </c:pt>
                <c:pt idx="3">
                  <c:v>заявления на допуск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1380</c:v>
                </c:pt>
                <c:pt idx="1">
                  <c:v>1389</c:v>
                </c:pt>
                <c:pt idx="2">
                  <c:v>23</c:v>
                </c:pt>
                <c:pt idx="3">
                  <c:v>3878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A01-49BD-9510-1F787E2833A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КВП</c:v>
                </c:pt>
                <c:pt idx="1">
                  <c:v>поручения Правительства</c:v>
                </c:pt>
                <c:pt idx="2">
                  <c:v>обращения</c:v>
                </c:pt>
                <c:pt idx="3">
                  <c:v>заявления на допуск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455</c:v>
                </c:pt>
                <c:pt idx="1">
                  <c:v>373</c:v>
                </c:pt>
                <c:pt idx="2">
                  <c:v>19</c:v>
                </c:pt>
                <c:pt idx="3">
                  <c:v>3252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A01-49BD-9510-1F787E2833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95632304"/>
        <c:axId val="195632696"/>
      </c:barChart>
      <c:catAx>
        <c:axId val="195632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632696"/>
        <c:crosses val="autoZero"/>
        <c:auto val="1"/>
        <c:lblAlgn val="ctr"/>
        <c:lblOffset val="100"/>
        <c:noMultiLvlLbl val="0"/>
      </c:catAx>
      <c:valAx>
        <c:axId val="195632696"/>
        <c:scaling>
          <c:orientation val="minMax"/>
          <c:max val="4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56323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0344782151576655"/>
          <c:y val="0.89118123779897462"/>
          <c:w val="0.39310418761059068"/>
          <c:h val="6.40133276596101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НАГРУЗКА </a:t>
            </a:r>
          </a:p>
          <a:p>
            <a:pPr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pPr>
            <a:r>
              <a:rPr lang="ru-RU" sz="16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ИНСПЕКТОРА</a:t>
            </a:r>
            <a:endParaRPr lang="ru-RU" sz="16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27023828160507418"/>
          <c:y val="1.874999999999999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проверок на чел.в месяц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0.25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проверок на чел.в месяц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8903024"/>
        <c:axId val="248903416"/>
      </c:barChart>
      <c:catAx>
        <c:axId val="248903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903416"/>
        <c:crosses val="autoZero"/>
        <c:auto val="1"/>
        <c:lblAlgn val="ctr"/>
        <c:lblOffset val="100"/>
        <c:noMultiLvlLbl val="0"/>
      </c:catAx>
      <c:valAx>
        <c:axId val="248903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903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/>
              <a:t>Внеплановые</a:t>
            </a:r>
            <a:r>
              <a:rPr lang="ru-RU" sz="1800" baseline="0" dirty="0" smtClean="0"/>
              <a:t> проверки (всего)</a:t>
            </a:r>
            <a:endParaRPr lang="ru-RU" sz="18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проверок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2FAC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65</c:v>
                </c:pt>
                <c:pt idx="1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8904592"/>
        <c:axId val="248901848"/>
      </c:barChart>
      <c:catAx>
        <c:axId val="24890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901848"/>
        <c:crosses val="autoZero"/>
        <c:auto val="1"/>
        <c:lblAlgn val="ctr"/>
        <c:lblOffset val="100"/>
        <c:noMultiLvlLbl val="0"/>
      </c:catAx>
      <c:valAx>
        <c:axId val="248901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90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поручения Правительства</c:v>
                </c:pt>
                <c:pt idx="1">
                  <c:v>КВП</c:v>
                </c:pt>
                <c:pt idx="2">
                  <c:v>соискатели/                             лицензиаты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39</c:v>
                </c:pt>
                <c:pt idx="2">
                  <c:v>24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82FAC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поручения Правительства</c:v>
                </c:pt>
                <c:pt idx="1">
                  <c:v>КВП</c:v>
                </c:pt>
                <c:pt idx="2">
                  <c:v>соискатели/                             лицензиаты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</c:v>
                </c:pt>
                <c:pt idx="1">
                  <c:v>15</c:v>
                </c:pt>
                <c:pt idx="2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8901456"/>
        <c:axId val="248899496"/>
      </c:barChart>
      <c:catAx>
        <c:axId val="248901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899496"/>
        <c:crosses val="autoZero"/>
        <c:auto val="1"/>
        <c:lblAlgn val="ctr"/>
        <c:lblOffset val="100"/>
        <c:noMultiLvlLbl val="0"/>
      </c:catAx>
      <c:valAx>
        <c:axId val="248899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90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217033232866598"/>
          <c:y val="0.13154699803149614"/>
          <c:w val="0.87360633764707185"/>
          <c:h val="0.703703986220472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Нарушений на проверку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4.75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Нарушений на проверку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8903808"/>
        <c:axId val="248901064"/>
      </c:barChart>
      <c:catAx>
        <c:axId val="248903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901064"/>
        <c:crosses val="autoZero"/>
        <c:auto val="1"/>
        <c:lblAlgn val="ctr"/>
        <c:lblOffset val="100"/>
        <c:noMultiLvlLbl val="0"/>
      </c:catAx>
      <c:valAx>
        <c:axId val="248901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903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НАГРУЗКА</a:t>
            </a:r>
          </a:p>
        </c:rich>
      </c:tx>
      <c:layout>
        <c:manualLayout>
          <c:xMode val="edge"/>
          <c:yMode val="edge"/>
          <c:x val="0.29345187136069872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6.9649606299212588E-2"/>
          <c:y val="0.12842199803149618"/>
          <c:w val="0.90743372703412051"/>
          <c:h val="0.703703986220472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проверок на чел.в  месяц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проверок на чел.в  месяц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8905376"/>
        <c:axId val="248905768"/>
      </c:barChart>
      <c:catAx>
        <c:axId val="24890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905768"/>
        <c:crosses val="autoZero"/>
        <c:auto val="1"/>
        <c:lblAlgn val="ctr"/>
        <c:lblOffset val="100"/>
        <c:noMultiLvlLbl val="0"/>
      </c:catAx>
      <c:valAx>
        <c:axId val="248905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905376"/>
        <c:crosses val="autoZero"/>
        <c:crossBetween val="between"/>
        <c:majorUnit val="0.2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 smtClean="0">
                <a:solidFill>
                  <a:schemeClr val="accent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Предупреждения</a:t>
            </a:r>
            <a:endParaRPr lang="ru-RU" sz="1600" b="1" dirty="0">
              <a:solidFill>
                <a:schemeClr val="accent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85000"/>
              </a:schemeClr>
            </a:solidFill>
            <a:ln w="12700">
              <a:solidFill>
                <a:schemeClr val="accent3">
                  <a:lumMod val="85000"/>
                </a:schemeClr>
              </a:soli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предупреждения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предупреждения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82FAC"/>
            </a:solidFill>
            <a:ln w="19050">
              <a:solidFill>
                <a:srgbClr val="082FAC"/>
              </a:solidFill>
            </a:ln>
          </c:spPr>
          <c:invertIfNegative val="0"/>
          <c:dPt>
            <c:idx val="0"/>
            <c:invertIfNegative val="0"/>
            <c:bubble3D val="0"/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предупреждения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2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4614888"/>
        <c:axId val="244617632"/>
      </c:barChart>
      <c:catAx>
        <c:axId val="244614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4617632"/>
        <c:crosses val="autoZero"/>
        <c:auto val="1"/>
        <c:lblAlgn val="ctr"/>
        <c:lblOffset val="100"/>
        <c:noMultiLvlLbl val="0"/>
      </c:catAx>
      <c:valAx>
        <c:axId val="244617632"/>
        <c:scaling>
          <c:orientation val="minMax"/>
          <c:max val="5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ru-RU"/>
          </a:p>
        </c:txPr>
        <c:crossAx val="244614888"/>
        <c:crosses val="autoZero"/>
        <c:crossBetween val="between"/>
        <c:majorUnit val="1"/>
        <c:minorUnit val="0.1"/>
      </c:valAx>
      <c:spPr>
        <a:noFill/>
        <a:ln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0.10346455296747743"/>
          <c:y val="0.85753249638929008"/>
          <c:w val="0.79137108503597775"/>
          <c:h val="0.126433931583359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 smtClean="0">
                <a:solidFill>
                  <a:schemeClr val="accent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Штрафы</a:t>
            </a:r>
            <a:endParaRPr lang="ru-RU" sz="1600" b="1" dirty="0">
              <a:solidFill>
                <a:schemeClr val="accent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85000"/>
              </a:schemeClr>
            </a:solidFill>
            <a:ln w="12700">
              <a:solidFill>
                <a:srgbClr val="FFEAD5"/>
              </a:soli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149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  <a:ln w="12700">
              <a:solidFill>
                <a:schemeClr val="accent5">
                  <a:lumMod val="75000"/>
                </a:schemeClr>
              </a:soli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82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82FAC"/>
            </a:solidFill>
            <a:ln w="19050">
              <a:solidFill>
                <a:srgbClr val="082FA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66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8325200"/>
        <c:axId val="248325592"/>
      </c:barChart>
      <c:catAx>
        <c:axId val="2483252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8325592"/>
        <c:crosses val="autoZero"/>
        <c:auto val="1"/>
        <c:lblAlgn val="ctr"/>
        <c:lblOffset val="100"/>
        <c:noMultiLvlLbl val="0"/>
      </c:catAx>
      <c:valAx>
        <c:axId val="248325592"/>
        <c:scaling>
          <c:orientation val="minMax"/>
          <c:max val="160"/>
          <c:min val="5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ru-RU"/>
          </a:p>
        </c:txPr>
        <c:crossAx val="248325200"/>
        <c:crosses val="autoZero"/>
        <c:crossBetween val="between"/>
        <c:majorUnit val="20"/>
        <c:minorUnit val="0.1"/>
      </c:valAx>
      <c:spPr>
        <a:noFill/>
        <a:ln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6.9220926050379231E-2"/>
          <c:y val="0.85432578198382003"/>
          <c:w val="0.73110608638021535"/>
          <c:h val="0.126433931583359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 smtClean="0">
                <a:solidFill>
                  <a:schemeClr val="accent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Предостережение</a:t>
            </a:r>
            <a:endParaRPr lang="ru-RU" sz="1600" b="1" dirty="0">
              <a:solidFill>
                <a:schemeClr val="accent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557424175091657"/>
          <c:y val="0.12773959459050005"/>
          <c:w val="0.79579095298390123"/>
          <c:h val="0.683920725979941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85000"/>
              </a:schemeClr>
            </a:solidFill>
            <a:ln w="12700">
              <a:solidFill>
                <a:srgbClr val="C0C0C0"/>
              </a:soli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 i="0">
                    <a:solidFill>
                      <a:schemeClr val="tx1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rgbClr val="00B0F0"/>
            </a:solidFill>
            <a:ln w="12700">
              <a:solidFill>
                <a:srgbClr val="00B0F0"/>
              </a:solidFill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12700">
                <a:solidFill>
                  <a:schemeClr val="accent1">
                    <a:lumMod val="75000"/>
                  </a:schemeClr>
                </a:solidFill>
              </a:ln>
              <a:effectLst/>
              <a:sp3d/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82FAC"/>
            </a:solidFill>
            <a:ln w="19050">
              <a:solidFill>
                <a:srgbClr val="082FA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105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8326768"/>
        <c:axId val="248327160"/>
      </c:barChart>
      <c:catAx>
        <c:axId val="2483267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8327160"/>
        <c:crosses val="autoZero"/>
        <c:auto val="1"/>
        <c:lblAlgn val="ctr"/>
        <c:lblOffset val="100"/>
        <c:noMultiLvlLbl val="0"/>
      </c:catAx>
      <c:valAx>
        <c:axId val="248327160"/>
        <c:scaling>
          <c:orientation val="minMax"/>
          <c:max val="120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ru-RU"/>
          </a:p>
        </c:txPr>
        <c:crossAx val="248326768"/>
        <c:crosses val="autoZero"/>
        <c:crossBetween val="between"/>
        <c:majorUnit val="20"/>
        <c:minorUnit val="0.1"/>
      </c:valAx>
      <c:spPr>
        <a:noFill/>
        <a:ln w="25400"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8.1702356602522175E-2"/>
          <c:y val="0.85432578198382003"/>
          <c:w val="0.718788351027564"/>
          <c:h val="0.126433931583359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 smtClean="0">
                <a:solidFill>
                  <a:schemeClr val="accent6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ВЗД</a:t>
            </a:r>
            <a:endParaRPr lang="ru-RU" sz="1600" b="1" dirty="0">
              <a:solidFill>
                <a:schemeClr val="accent6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6854749624305751"/>
          <c:y val="0.12773959459050005"/>
          <c:w val="0.78881066688667101"/>
          <c:h val="0.6839207259799415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3">
                <a:lumMod val="85000"/>
              </a:schemeClr>
            </a:solidFill>
            <a:ln w="12700">
              <a:solidFill>
                <a:srgbClr val="C0C0C0"/>
              </a:soli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solidFill>
                      <a:schemeClr val="tx1"/>
                    </a:solidFill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12700">
              <a:solidFill>
                <a:schemeClr val="accent1">
                  <a:lumMod val="75000"/>
                </a:schemeClr>
              </a:solidFill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82FAC"/>
            </a:solidFill>
            <a:ln w="19050">
              <a:solidFill>
                <a:srgbClr val="082FAC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>
                    <a:latin typeface="Calibri" panose="020F050202020403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штрафы</c:v>
                </c:pt>
              </c:strCache>
            </c:strRef>
          </c:cat>
          <c:val>
            <c:numRef>
              <c:f>Лист1!$D$2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48328336"/>
        <c:axId val="248328728"/>
      </c:barChart>
      <c:catAx>
        <c:axId val="248328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48328728"/>
        <c:crosses val="autoZero"/>
        <c:auto val="1"/>
        <c:lblAlgn val="ctr"/>
        <c:lblOffset val="100"/>
        <c:noMultiLvlLbl val="0"/>
      </c:catAx>
      <c:valAx>
        <c:axId val="248328728"/>
        <c:scaling>
          <c:orientation val="minMax"/>
          <c:max val="4"/>
          <c:min val="0"/>
        </c:scaling>
        <c:delete val="0"/>
        <c:axPos val="l"/>
        <c:majorGridlines>
          <c:spPr>
            <a:ln w="12700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pPr>
            <a:endParaRPr lang="ru-RU"/>
          </a:p>
        </c:txPr>
        <c:crossAx val="248328336"/>
        <c:crosses val="autoZero"/>
        <c:crossBetween val="between"/>
        <c:majorUnit val="1"/>
        <c:minorUnit val="0.1"/>
      </c:valAx>
      <c:spPr>
        <a:noFill/>
        <a:ln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6.740384121887541E-2"/>
          <c:y val="0.85432578198382003"/>
          <c:w val="0.72508294532779294"/>
          <c:h val="0.1264339315833594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Calibri" panose="020F0502020204030204" pitchFamily="34" charset="0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8927</c:v>
                </c:pt>
                <c:pt idx="1">
                  <c:v>9104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Лист1!#ССЫЛКА!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6969</c:v>
                </c:pt>
                <c:pt idx="1">
                  <c:v>7962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Лист1!#ССЫЛКА!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Лист1!#ССЫЛКА!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8330688"/>
        <c:axId val="248331080"/>
      </c:barChart>
      <c:catAx>
        <c:axId val="248330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331080"/>
        <c:crosses val="autoZero"/>
        <c:auto val="1"/>
        <c:lblAlgn val="ctr"/>
        <c:lblOffset val="100"/>
        <c:noMultiLvlLbl val="0"/>
      </c:catAx>
      <c:valAx>
        <c:axId val="248331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330688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РЕЗУЛЬТАТИВНОСТЬ НАДЗОРА</a:t>
            </a:r>
          </a:p>
        </c:rich>
      </c:tx>
      <c:layout>
        <c:manualLayout>
          <c:xMode val="edge"/>
          <c:yMode val="edge"/>
          <c:x val="0.17792380707699146"/>
          <c:y val="1.734613274571980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1217033232866598"/>
          <c:y val="0.13154699803149625"/>
          <c:w val="0.87360633764707218"/>
          <c:h val="0.70370398622047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Нарушений на проверку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18F-47FD-9B0D-E56E3D7F542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Нарушений на проверку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50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18F-47FD-9B0D-E56E3D7F54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264496"/>
        <c:axId val="198264888"/>
      </c:barChart>
      <c:catAx>
        <c:axId val="198264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264888"/>
        <c:crosses val="autoZero"/>
        <c:auto val="1"/>
        <c:lblAlgn val="ctr"/>
        <c:lblOffset val="100"/>
        <c:noMultiLvlLbl val="0"/>
      </c:catAx>
      <c:valAx>
        <c:axId val="198264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264496"/>
        <c:crosses val="autoZero"/>
        <c:crossBetween val="between"/>
      </c:valAx>
      <c:spPr>
        <a:noFill/>
        <a:ln>
          <a:noFill/>
        </a:ln>
        <a:effectLst/>
        <a:sp3d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67070325519387E-2"/>
          <c:y val="5.0308030290541192E-2"/>
          <c:w val="0.91132929674480612"/>
          <c:h val="0.7776474656937759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расмотрено</c:v>
                </c:pt>
                <c:pt idx="1">
                  <c:v>Согласовано</c:v>
                </c:pt>
                <c:pt idx="2">
                  <c:v>Отказано в согласовании 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293</c:v>
                </c:pt>
                <c:pt idx="1">
                  <c:v>265</c:v>
                </c:pt>
                <c:pt idx="2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800" dirty="0" smtClean="0"/>
                      <a:t>303</a:t>
                    </a:r>
                    <a:endParaRPr lang="en-US" sz="18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Всего расмотрено</c:v>
                </c:pt>
                <c:pt idx="1">
                  <c:v>Согласовано</c:v>
                </c:pt>
                <c:pt idx="2">
                  <c:v>Отказано в согласовании 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303</c:v>
                </c:pt>
                <c:pt idx="1">
                  <c:v>217</c:v>
                </c:pt>
                <c:pt idx="2">
                  <c:v>86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8332256"/>
        <c:axId val="248332648"/>
      </c:barChart>
      <c:catAx>
        <c:axId val="248332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332648"/>
        <c:crosses val="autoZero"/>
        <c:auto val="1"/>
        <c:lblAlgn val="ctr"/>
        <c:lblOffset val="100"/>
        <c:noMultiLvlLbl val="0"/>
      </c:catAx>
      <c:valAx>
        <c:axId val="248332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8332256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>
        <c:manualLayout>
          <c:xMode val="edge"/>
          <c:yMode val="edge"/>
          <c:x val="0.32358624013717896"/>
          <c:y val="0.91552417114944218"/>
          <c:w val="0.32076037567094118"/>
          <c:h val="6.740783282144277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162642747297084"/>
          <c:y val="0.12922934273452821"/>
          <c:w val="0.92610774728733847"/>
          <c:h val="0.450936330071852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 2018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кол-во организаций, не представивших отчет</c:v>
                </c:pt>
                <c:pt idx="1">
                  <c:v>кол-во составленных протоколов</c:v>
                </c:pt>
                <c:pt idx="2">
                  <c:v>кол-во вынесенных постановлений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19</c:v>
                </c:pt>
                <c:pt idx="1">
                  <c:v>3</c:v>
                </c:pt>
                <c:pt idx="2">
                  <c:v>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2019 год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кол-во организаций, не представивших отчет</c:v>
                </c:pt>
                <c:pt idx="1">
                  <c:v>кол-во составленных протоколов</c:v>
                </c:pt>
                <c:pt idx="2">
                  <c:v>кол-во вынесенных постановлений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18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47004928"/>
        <c:axId val="247005712"/>
      </c:barChart>
      <c:catAx>
        <c:axId val="247004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005712"/>
        <c:crosses val="autoZero"/>
        <c:auto val="1"/>
        <c:lblAlgn val="ctr"/>
        <c:lblOffset val="100"/>
        <c:noMultiLvlLbl val="0"/>
      </c:catAx>
      <c:valAx>
        <c:axId val="247005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7004928"/>
        <c:crosses val="autoZero"/>
        <c:crossBetween val="between"/>
        <c:majorUnit val="4"/>
      </c:valAx>
      <c:spPr>
        <a:noFill/>
        <a:ln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0.25188038589689393"/>
          <c:y val="0.78779136626144841"/>
          <c:w val="0.59514718099315667"/>
          <c:h val="7.33208006127974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НАГРУЗКА</a:t>
            </a:r>
            <a:r>
              <a:rPr lang="ru-RU" sz="1600" b="1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b="1" baseline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 sz="1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1600" b="1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ИНСПЕКТОРА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2795903112214586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9.6262251054230683E-2"/>
          <c:y val="0.13181361259005409"/>
          <c:w val="0.90743372703412051"/>
          <c:h val="0.70370398622047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проверок на чел.в  месяц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F53-4C92-8166-74062BCC470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проверок на чел.в  месяц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CF53-4C92-8166-74062BCC470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8265672"/>
        <c:axId val="198266064"/>
      </c:barChart>
      <c:catAx>
        <c:axId val="198265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266064"/>
        <c:crosses val="autoZero"/>
        <c:auto val="1"/>
        <c:lblAlgn val="ctr"/>
        <c:lblOffset val="100"/>
        <c:noMultiLvlLbl val="0"/>
      </c:catAx>
      <c:valAx>
        <c:axId val="198266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8265672"/>
        <c:crosses val="autoZero"/>
        <c:crossBetween val="between"/>
      </c:valAx>
      <c:spPr>
        <a:noFill/>
        <a:ln>
          <a:noFill/>
        </a:ln>
        <a:effectLst/>
        <a:sp3d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36245972669705"/>
          <c:y val="0.13752496532038691"/>
          <c:w val="0.87360633764707185"/>
          <c:h val="0.703703986220472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3.0846434668283353E-3"/>
                  <c:y val="-4.1846183971640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376-40DB-BF19-738E02556E4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3.0846434668282503E-3"/>
                  <c:y val="-4.18461839716406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376-40DB-BF19-738E02556E4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0846434668282503E-3"/>
                  <c:y val="-4.78242102533035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376-40DB-BF19-738E02556E4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протоколов в отношении ЮЛ</c:v>
                </c:pt>
                <c:pt idx="1">
                  <c:v>Количество протоколов ВЗД</c:v>
                </c:pt>
                <c:pt idx="2">
                  <c:v>Количество протоколов в отношении ДЛ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1263</c:v>
                </c:pt>
                <c:pt idx="1">
                  <c:v>3</c:v>
                </c:pt>
                <c:pt idx="2">
                  <c:v>1502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376-40DB-BF19-738E02556E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9.25393040048509E-3"/>
                  <c:y val="-5.38022365349665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376-40DB-BF19-738E02556E4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-4.4835197112472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7376-40DB-BF19-738E02556E4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880895600727522E-2"/>
                  <c:y val="-7.1736315379955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7376-40DB-BF19-738E02556E40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Количество протоколов в отношении ЮЛ</c:v>
                </c:pt>
                <c:pt idx="1">
                  <c:v>Количество протоколов ВЗД</c:v>
                </c:pt>
                <c:pt idx="2">
                  <c:v>Количество протоколов в отношении ДЛ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492</c:v>
                </c:pt>
                <c:pt idx="1">
                  <c:v>25</c:v>
                </c:pt>
                <c:pt idx="2">
                  <c:v>582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7376-40DB-BF19-738E02556E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99776448"/>
        <c:axId val="239007936"/>
      </c:barChart>
      <c:catAx>
        <c:axId val="199776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007936"/>
        <c:crosses val="autoZero"/>
        <c:auto val="1"/>
        <c:lblAlgn val="ctr"/>
        <c:lblOffset val="100"/>
        <c:noMultiLvlLbl val="0"/>
      </c:catAx>
      <c:valAx>
        <c:axId val="239007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99776448"/>
        <c:crosses val="autoZero"/>
        <c:crossBetween val="between"/>
      </c:valAx>
      <c:spPr>
        <a:noFill/>
        <a:ln>
          <a:noFill/>
        </a:ln>
        <a:effectLst/>
        <a:sp3d/>
      </c:spPr>
    </c:plotArea>
    <c:legend>
      <c:legendPos val="b"/>
      <c:layout>
        <c:manualLayout>
          <c:xMode val="edge"/>
          <c:yMode val="edge"/>
          <c:x val="0.34222814374734134"/>
          <c:y val="4.6822853016331427E-2"/>
          <c:w val="0.35786562497746854"/>
          <c:h val="6.78541273191867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dirty="0">
                <a:solidFill>
                  <a:schemeClr val="tx1"/>
                </a:solidFill>
                <a:effectLst/>
              </a:rPr>
              <a:t>Г</a:t>
            </a:r>
            <a:r>
              <a:rPr lang="ru-RU" sz="1600" b="1" dirty="0" smtClean="0">
                <a:solidFill>
                  <a:schemeClr val="tx1"/>
                </a:solidFill>
                <a:effectLst/>
              </a:rPr>
              <a:t>осударственный </a:t>
            </a:r>
            <a:r>
              <a:rPr lang="ru-RU" sz="1600" b="1" dirty="0">
                <a:solidFill>
                  <a:schemeClr val="tx1"/>
                </a:solidFill>
                <a:effectLst/>
              </a:rPr>
              <a:t>энергетический надзор Центрального управления</a:t>
            </a:r>
            <a:endParaRPr lang="ru-RU" sz="1600" dirty="0">
              <a:solidFill>
                <a:schemeClr val="tx1"/>
              </a:solidFill>
              <a:effectLst/>
            </a:endParaRPr>
          </a:p>
        </c:rich>
      </c:tx>
      <c:layout>
        <c:manualLayout>
          <c:xMode val="edge"/>
          <c:yMode val="edge"/>
          <c:x val="0.19360825579910693"/>
          <c:y val="1.5352968369500253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1087695236927724E-2"/>
                  <c:y val="-5.709605250832728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40605066869965"/>
                      <c:h val="7.9884914748034538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7.6682301000371936E-3"/>
                  <c:y val="-5.625000000000000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86E-4137-9DCB-1063F10069C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4126224300359631E-2"/>
                  <c:y val="3.125000000000000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86E-4137-9DCB-1063F10069C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31360</c:v>
                </c:pt>
                <c:pt idx="1">
                  <c:v>11401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86E-4137-9DCB-1063F10069C6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Лист1!#ССЫЛКА!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</c:spPr>
          </c:dPt>
          <c:dLbls>
            <c:dLbl>
              <c:idx val="0"/>
              <c:layout>
                <c:manualLayout>
                  <c:x val="5.4999636055763919E-2"/>
                  <c:y val="-4.510680545852720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0897227200198366E-2"/>
                  <c:y val="-4.68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86E-4137-9DCB-1063F10069C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713091460047113E-2"/>
                  <c:y val="-5.93750000000000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86E-4137-9DCB-1063F10069C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27716</c:v>
                </c:pt>
                <c:pt idx="1">
                  <c:v>13391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86E-4137-9DCB-1063F10069C6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Лист1!#ССЫЛКА!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86E-4137-9DCB-1063F10069C6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Лист1!#ССЫЛКА!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39009504"/>
        <c:axId val="239010288"/>
      </c:barChart>
      <c:catAx>
        <c:axId val="23900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010288"/>
        <c:crosses val="autoZero"/>
        <c:auto val="1"/>
        <c:lblAlgn val="ctr"/>
        <c:lblOffset val="100"/>
        <c:noMultiLvlLbl val="0"/>
      </c:catAx>
      <c:valAx>
        <c:axId val="239010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39009504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600" b="1" i="0" u="none" strike="noStrike" baseline="0" dirty="0">
                <a:solidFill>
                  <a:schemeClr val="tx1"/>
                </a:solidFill>
                <a:effectLst/>
              </a:rPr>
              <a:t>Г</a:t>
            </a:r>
            <a:r>
              <a:rPr lang="ru-RU" sz="1600" b="1" i="0" u="none" strike="noStrike" baseline="0" dirty="0" smtClean="0">
                <a:solidFill>
                  <a:schemeClr val="tx1"/>
                </a:solidFill>
                <a:effectLst/>
              </a:rPr>
              <a:t>осударственный </a:t>
            </a:r>
            <a:r>
              <a:rPr lang="ru-RU" sz="1600" b="1" i="0" u="none" strike="noStrike" baseline="0" dirty="0">
                <a:solidFill>
                  <a:schemeClr val="tx1"/>
                </a:solidFill>
                <a:effectLst/>
              </a:rPr>
              <a:t>энергетический надзор по  Московской области</a:t>
            </a:r>
            <a:endParaRPr lang="ru-RU" sz="1600" b="1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0316427598626541"/>
          <c:y val="1.253796478180474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860828039056836"/>
          <c:y val="0.25709371072059534"/>
          <c:w val="0.80546499757963985"/>
          <c:h val="0.63537995778246859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5219425082956902E-2"/>
                  <c:y val="-4.375004084513491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F81-4492-B320-73EDB323B6F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085349673063273E-2"/>
                  <c:y val="-4.417782632005201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4126224300359631E-2"/>
                  <c:y val="3.1250000000000002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F81-4492-B320-73EDB323B6F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9210</c:v>
                </c:pt>
                <c:pt idx="1">
                  <c:v>3898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F81-4492-B320-73EDB323B6F8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Лист1!#ССЫЛКА!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7931482489384275E-2"/>
                  <c:y val="-3.48850127763582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F81-4492-B320-73EDB323B6F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2229214373678405E-2"/>
                  <c:y val="-1.19158873414936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F81-4492-B320-73EDB323B6F8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9.713091460047113E-2"/>
                  <c:y val="-5.937500000000003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9F81-4492-B320-73EDB323B6F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9751</c:v>
                </c:pt>
                <c:pt idx="1">
                  <c:v>4237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F81-4492-B320-73EDB323B6F8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Лист1!#ССЫЛКА!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Лист1!$A$2:$A$3</c:f>
              <c:strCache>
                <c:ptCount val="2"/>
                <c:pt idx="0">
                  <c:v>2019 год</c:v>
                </c:pt>
                <c:pt idx="1">
                  <c:v>2020 год</c:v>
                </c:pt>
              </c:strCache>
            </c:strRef>
          </c:cat>
          <c:val>
            <c:numRef>
              <c:f>Лист1!#ССЫЛКА!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9F81-4492-B320-73EDB323B6F8}"/>
            </c:ext>
            <c:ext xmlns:c15="http://schemas.microsoft.com/office/drawing/2012/chart" uri="{02D57815-91ED-43cb-92C2-25804820EDAC}">
              <c15:filteredSeriesTitle>
                <c15:tx>
                  <c:strRef>
                    <c:extLst xmlns:c16r2="http://schemas.microsoft.com/office/drawing/2015/06/chart" xmlns:c16="http://schemas.microsoft.com/office/drawing/2014/chart">
                      <c:ext uri="{02D57815-91ED-43cb-92C2-25804820EDAC}">
                        <c15:formulaRef>
                          <c15:sqref>Лист1!#ССЫЛКА!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15:tx>
              </c15:filteredSeriesTitle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0515312"/>
        <c:axId val="200515704"/>
      </c:barChart>
      <c:catAx>
        <c:axId val="200515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515704"/>
        <c:crosses val="autoZero"/>
        <c:auto val="1"/>
        <c:lblAlgn val="ctr"/>
        <c:lblOffset val="100"/>
        <c:noMultiLvlLbl val="0"/>
      </c:catAx>
      <c:valAx>
        <c:axId val="200515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00515312"/>
        <c:crosses val="autoZero"/>
        <c:crossBetween val="between"/>
      </c:valAx>
      <c:spPr>
        <a:noFill/>
        <a:ln>
          <a:noFill/>
        </a:ln>
        <a:effectLst/>
        <a:sp3d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0.12098</cdr:x>
      <cdr:y>0.53198</cdr:y>
    </cdr:from>
    <cdr:to>
      <cdr:x>0.2478</cdr:x>
      <cdr:y>0.62709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0872" y="2260097"/>
          <a:ext cx="524988" cy="40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0.2478</cdr:x>
      <cdr:y>0.11887</cdr:y>
    </cdr:from>
    <cdr:to>
      <cdr:x>0.37461</cdr:x>
      <cdr:y>0.21398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025860" y="505011"/>
          <a:ext cx="524988" cy="40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0.55659</cdr:x>
      <cdr:y>0.03595</cdr:y>
    </cdr:from>
    <cdr:to>
      <cdr:x>0.6834</cdr:x>
      <cdr:y>0.12693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304256" y="152735"/>
          <a:ext cx="524987" cy="386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0.09726</cdr:x>
      <cdr:y>0</cdr:y>
    </cdr:from>
    <cdr:to>
      <cdr:x>1</cdr:x>
      <cdr:y>0.18291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864096" y="0"/>
          <a:ext cx="8020483" cy="381959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>
            <a:defRPr sz="1857" b="0" i="0" u="none" strike="noStrike" kern="1200" spc="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ru-RU" sz="1600" b="1" kern="1200" dirty="0">
              <a:solidFill>
                <a:schemeClr val="tx1"/>
              </a:solidFill>
              <a:cs typeface="Times New Roman" panose="02020603050405020304" pitchFamily="18" charset="0"/>
            </a:rPr>
            <a:t>% готовности  муниципальных образований  по Центральному управлению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0.12098</cdr:x>
      <cdr:y>0.53198</cdr:y>
    </cdr:from>
    <cdr:to>
      <cdr:x>0.2478</cdr:x>
      <cdr:y>0.62709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00872" y="2260097"/>
          <a:ext cx="524988" cy="40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0.2478</cdr:x>
      <cdr:y>0.11887</cdr:y>
    </cdr:from>
    <cdr:to>
      <cdr:x>0.37461</cdr:x>
      <cdr:y>0.21398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1025860" y="505011"/>
          <a:ext cx="524988" cy="404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0.55659</cdr:x>
      <cdr:y>0.03595</cdr:y>
    </cdr:from>
    <cdr:to>
      <cdr:x>0.6834</cdr:x>
      <cdr:y>0.12693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2304256" y="152735"/>
          <a:ext cx="524987" cy="38652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Calibri"/>
            </a:defRPr>
          </a:lvl1pPr>
          <a:lvl2pPr marL="457200" indent="0">
            <a:defRPr sz="1100">
              <a:latin typeface="Calibri"/>
            </a:defRPr>
          </a:lvl2pPr>
          <a:lvl3pPr marL="914400" indent="0">
            <a:defRPr sz="1100">
              <a:latin typeface="Calibri"/>
            </a:defRPr>
          </a:lvl3pPr>
          <a:lvl4pPr marL="1371600" indent="0">
            <a:defRPr sz="1100">
              <a:latin typeface="Calibri"/>
            </a:defRPr>
          </a:lvl4pPr>
          <a:lvl5pPr marL="1828800" indent="0">
            <a:defRPr sz="1100">
              <a:latin typeface="Calibri"/>
            </a:defRPr>
          </a:lvl5pPr>
          <a:lvl6pPr marL="2286000" indent="0">
            <a:defRPr sz="1100">
              <a:latin typeface="Calibri"/>
            </a:defRPr>
          </a:lvl6pPr>
          <a:lvl7pPr marL="2743200" indent="0">
            <a:defRPr sz="1100">
              <a:latin typeface="Calibri"/>
            </a:defRPr>
          </a:lvl7pPr>
          <a:lvl8pPr marL="3200400" indent="0">
            <a:defRPr sz="1100">
              <a:latin typeface="Calibri"/>
            </a:defRPr>
          </a:lvl8pPr>
          <a:lvl9pPr marL="3657600" indent="0">
            <a:defRPr sz="1100">
              <a:latin typeface="Calibri"/>
            </a:defRPr>
          </a:lvl9pPr>
        </a:lstStyle>
        <a:p xmlns:a="http://schemas.openxmlformats.org/drawingml/2006/main">
          <a:endParaRPr lang="ru-RU" sz="1800" b="1" i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  <cdr:relSizeAnchor xmlns:cdr="http://schemas.openxmlformats.org/drawingml/2006/chartDrawing">
    <cdr:from>
      <cdr:x>0</cdr:x>
      <cdr:y>5.32565E-7</cdr:y>
    </cdr:from>
    <cdr:to>
      <cdr:x>0.98099</cdr:x>
      <cdr:y>0.15632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0" y="2"/>
          <a:ext cx="4061252" cy="5870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 rtl="0">
            <a:defRPr sz="1857" b="0" i="0" u="none" strike="noStrike" kern="1200" spc="0" baseline="0">
              <a:solidFill>
                <a:prstClr val="black"/>
              </a:solidFill>
              <a:latin typeface="+mn-lt"/>
              <a:ea typeface="+mn-ea"/>
              <a:cs typeface="+mn-cs"/>
            </a:defRPr>
          </a:pP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% готовности  муниципальных образований  в Московской</a:t>
          </a:r>
          <a:r>
            <a:rPr lang="ru-RU" sz="12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области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0.0165</cdr:y>
    </cdr:from>
    <cdr:to>
      <cdr:x>1</cdr:x>
      <cdr:y>0.06716</cdr:y>
    </cdr:to>
    <cdr:sp macro="" textlink="">
      <cdr:nvSpPr>
        <cdr:cNvPr id="2" name="TextBox 2">
          <a:extLst xmlns:a="http://schemas.openxmlformats.org/drawingml/2006/main">
            <a:ext uri="{FF2B5EF4-FFF2-40B4-BE49-F238E27FC236}">
              <a16:creationId xmlns:a16="http://schemas.microsoft.com/office/drawing/2014/main" xmlns="" id="{11C4EE50-49D8-45BC-A5C1-7B0FA50AE1A5}"/>
            </a:ext>
          </a:extLst>
        </cdr:cNvPr>
        <cdr:cNvSpPr txBox="1"/>
      </cdr:nvSpPr>
      <cdr:spPr>
        <a:xfrm xmlns:a="http://schemas.openxmlformats.org/drawingml/2006/main">
          <a:off x="0" y="72008"/>
          <a:ext cx="3888432" cy="22111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algn="l" rtl="0" eaLnBrk="0" fontAlgn="base" hangingPunct="0">
            <a:spcBef>
              <a:spcPct val="0"/>
            </a:spcBef>
            <a:spcAft>
              <a:spcPct val="0"/>
            </a:spcAft>
            <a:defRPr b="1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lvl1pPr>
          <a:lvl2pPr marL="508000" indent="-147638" algn="l" rtl="0" eaLnBrk="0" fontAlgn="base" hangingPunct="0">
            <a:spcBef>
              <a:spcPct val="0"/>
            </a:spcBef>
            <a:spcAft>
              <a:spcPct val="0"/>
            </a:spcAft>
            <a:defRPr b="1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lvl2pPr>
          <a:lvl3pPr marL="1020763" indent="-300038" algn="l" rtl="0" eaLnBrk="0" fontAlgn="base" hangingPunct="0">
            <a:spcBef>
              <a:spcPct val="0"/>
            </a:spcBef>
            <a:spcAft>
              <a:spcPct val="0"/>
            </a:spcAft>
            <a:defRPr b="1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lvl3pPr>
          <a:lvl4pPr marL="1531938" indent="-452438" algn="l" rtl="0" eaLnBrk="0" fontAlgn="base" hangingPunct="0">
            <a:spcBef>
              <a:spcPct val="0"/>
            </a:spcBef>
            <a:spcAft>
              <a:spcPct val="0"/>
            </a:spcAft>
            <a:defRPr b="1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lvl4pPr>
          <a:lvl5pPr marL="2044700" indent="-604838" algn="l" rtl="0" eaLnBrk="0" fontAlgn="base" hangingPunct="0">
            <a:spcBef>
              <a:spcPct val="0"/>
            </a:spcBef>
            <a:spcAft>
              <a:spcPct val="0"/>
            </a:spcAft>
            <a:defRPr b="1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lvl5pPr>
          <a:lvl6pPr marL="2286000" algn="l" defTabSz="914400" rtl="0" eaLnBrk="1" latinLnBrk="0" hangingPunct="1">
            <a:defRPr b="1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lvl6pPr>
          <a:lvl7pPr marL="2743200" algn="l" defTabSz="914400" rtl="0" eaLnBrk="1" latinLnBrk="0" hangingPunct="1">
            <a:defRPr b="1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lvl7pPr>
          <a:lvl8pPr marL="3200400" algn="l" defTabSz="914400" rtl="0" eaLnBrk="1" latinLnBrk="0" hangingPunct="1">
            <a:defRPr b="1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lvl8pPr>
          <a:lvl9pPr marL="3657600" algn="l" defTabSz="914400" rtl="0" eaLnBrk="1" latinLnBrk="0" hangingPunct="1">
            <a:defRPr b="1" kern="120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lvl9pPr>
        </a:lstStyle>
        <a:p xmlns:a="http://schemas.openxmlformats.org/drawingml/2006/main">
          <a:pPr algn="ctr"/>
          <a:endParaRPr lang="ru-RU" sz="1200" dirty="0"/>
        </a:p>
      </cdr:txBody>
    </cdr:sp>
  </cdr:relSizeAnchor>
  <cdr:relSizeAnchor xmlns:cdr="http://schemas.openxmlformats.org/drawingml/2006/chartDrawing">
    <cdr:from>
      <cdr:x>0.76667</cdr:x>
      <cdr:y>0.91289</cdr:y>
    </cdr:from>
    <cdr:to>
      <cdr:x>1</cdr:x>
      <cdr:y>1</cdr:y>
    </cdr:to>
    <cdr:sp macro="" textlink="">
      <cdr:nvSpPr>
        <cdr:cNvPr id="3" name="Номер слайда 11"/>
        <cdr:cNvSpPr>
          <a:spLocks xmlns:a="http://schemas.openxmlformats.org/drawingml/2006/main" noGrp="1"/>
        </cdr:cNvSpPr>
      </cdr:nvSpPr>
      <cdr:spPr bwMode="auto">
        <a:xfrm xmlns:a="http://schemas.openxmlformats.org/drawingml/2006/main">
          <a:off x="3312368" y="4991211"/>
          <a:ext cx="1008112" cy="47627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vert="horz" wrap="square" lIns="91440" tIns="45720" rIns="91440" bIns="45720" numCol="1" anchor="t" anchorCtr="0" compatLnSpc="1">
          <a:prstTxWarp prst="textNoShape">
            <a:avLst/>
          </a:prstTxWarp>
        </a:bodyPr>
        <a:lstStyle xmlns:a="http://schemas.openxmlformats.org/drawingml/2006/main">
          <a:defPPr>
            <a:defRPr lang="ru-RU"/>
          </a:defPPr>
          <a:lvl1pPr algn="r" rtl="0" eaLnBrk="1" fontAlgn="base" hangingPunct="1">
            <a:spcBef>
              <a:spcPct val="0"/>
            </a:spcBef>
            <a:spcAft>
              <a:spcPct val="0"/>
            </a:spcAft>
            <a:defRPr sz="1400"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1pPr>
          <a:lvl2pPr marL="4572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2pPr>
          <a:lvl3pPr marL="9144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3pPr>
          <a:lvl4pPr marL="13716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4pPr>
          <a:lvl5pPr marL="1828800" algn="l" rtl="0" eaLnBrk="0" fontAlgn="base" hangingPunct="0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lvl9pPr>
        </a:lstStyle>
        <a:p xmlns:a="http://schemas.openxmlformats.org/drawingml/2006/main">
          <a:endParaRPr lang="ru-RU" altLang="ru-RU" sz="16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5293" cy="49704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786" tIns="45895" rIns="91786" bIns="45895" numCol="1" anchor="t" anchorCtr="0" compatLnSpc="1">
            <a:prstTxWarp prst="textNoShape">
              <a:avLst/>
            </a:prstTxWarp>
          </a:bodyPr>
          <a:lstStyle>
            <a:lvl1pPr defTabSz="917922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384" y="1"/>
            <a:ext cx="2945293" cy="49704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786" tIns="45895" rIns="91786" bIns="45895" numCol="1" anchor="t" anchorCtr="0" compatLnSpc="1">
            <a:prstTxWarp prst="textNoShape">
              <a:avLst/>
            </a:prstTxWarp>
          </a:bodyPr>
          <a:lstStyle>
            <a:lvl1pPr algn="r" defTabSz="917922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891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" y="9431185"/>
            <a:ext cx="2945293" cy="49704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786" tIns="45895" rIns="91786" bIns="45895" numCol="1" anchor="b" anchorCtr="0" compatLnSpc="1">
            <a:prstTxWarp prst="textNoShape">
              <a:avLst/>
            </a:prstTxWarp>
          </a:bodyPr>
          <a:lstStyle>
            <a:lvl1pPr defTabSz="917922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891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384" y="9431185"/>
            <a:ext cx="2945293" cy="49704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786" tIns="45895" rIns="91786" bIns="45895" numCol="1" anchor="b" anchorCtr="0" compatLnSpc="1">
            <a:prstTxWarp prst="textNoShape">
              <a:avLst/>
            </a:prstTxWarp>
          </a:bodyPr>
          <a:lstStyle>
            <a:lvl1pPr algn="r" defTabSz="917087">
              <a:defRPr sz="1200">
                <a:latin typeface="Times New Roman" panose="02020603050405020304" pitchFamily="18" charset="0"/>
              </a:defRPr>
            </a:lvl1pPr>
          </a:lstStyle>
          <a:p>
            <a:fld id="{AFF35BAE-0E0C-42A9-86C4-402F0121AE90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5934648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2945293" cy="49704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786" tIns="45895" rIns="91786" bIns="45895" numCol="1" anchor="t" anchorCtr="0" compatLnSpc="1">
            <a:prstTxWarp prst="textNoShape">
              <a:avLst/>
            </a:prstTxWarp>
          </a:bodyPr>
          <a:lstStyle>
            <a:lvl1pPr defTabSz="917922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384" y="1"/>
            <a:ext cx="2945293" cy="49704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786" tIns="45895" rIns="91786" bIns="45895" numCol="1" anchor="t" anchorCtr="0" compatLnSpc="1">
            <a:prstTxWarp prst="textNoShape">
              <a:avLst/>
            </a:prstTxWarp>
          </a:bodyPr>
          <a:lstStyle>
            <a:lvl1pPr algn="r" defTabSz="917922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9163" y="746125"/>
            <a:ext cx="4960937" cy="37226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521" y="4718739"/>
            <a:ext cx="4986633" cy="446392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786" tIns="45895" rIns="91786" bIns="4589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Щелчок правит 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1185"/>
            <a:ext cx="2945293" cy="49704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786" tIns="45895" rIns="91786" bIns="45895" numCol="1" anchor="b" anchorCtr="0" compatLnSpc="1">
            <a:prstTxWarp prst="textNoShape">
              <a:avLst/>
            </a:prstTxWarp>
          </a:bodyPr>
          <a:lstStyle>
            <a:lvl1pPr defTabSz="917922" eaLnBrk="0" hangingPunct="0"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384" y="9431185"/>
            <a:ext cx="2945293" cy="49704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1786" tIns="45895" rIns="91786" bIns="45895" numCol="1" anchor="b" anchorCtr="0" compatLnSpc="1">
            <a:prstTxWarp prst="textNoShape">
              <a:avLst/>
            </a:prstTxWarp>
          </a:bodyPr>
          <a:lstStyle>
            <a:lvl1pPr algn="r" defTabSz="917087">
              <a:defRPr sz="1200">
                <a:latin typeface="Times New Roman" panose="02020603050405020304" pitchFamily="18" charset="0"/>
              </a:defRPr>
            </a:lvl1pPr>
          </a:lstStyle>
          <a:p>
            <a:fld id="{358E5C20-1A90-4F2F-AA21-106B6BAC451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91607613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9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591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18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1654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19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238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20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753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23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3056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24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9702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25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737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26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6449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27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7910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1708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1708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1708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1708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17087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170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170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170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170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0230970-CC0E-4EF1-AA2C-16D9C54A6C22}" type="slidenum">
              <a:rPr lang="ru-RU" altLang="ru-RU">
                <a:latin typeface="Times New Roman" panose="02020603050405020304" pitchFamily="18" charset="0"/>
              </a:rPr>
              <a:pPr/>
              <a:t>28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048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30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369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10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0665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31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1764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32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34227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33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2007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34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0135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35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875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36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126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37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5551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38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869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39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76479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40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54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11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4991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41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665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42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6591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43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6893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44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368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45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37029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5A3E0E-F67E-414A-9F95-77D29D929B8A}" type="slidenum">
              <a:rPr lang="ru-RU" altLang="ru-RU">
                <a:latin typeface="Times New Roman" panose="02020603050405020304" pitchFamily="18" charset="0"/>
              </a:rPr>
              <a:pPr/>
              <a:t>46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0252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9A50E02-7F48-4E30-8A19-D178C896DF95}" type="slidenum">
              <a:rPr lang="ru-RU" altLang="ru-RU">
                <a:latin typeface="Times New Roman" panose="02020603050405020304" pitchFamily="18" charset="0"/>
              </a:rPr>
              <a:pPr/>
              <a:t>47</a:t>
            </a:fld>
            <a:endParaRPr lang="ru-RU" altLang="ru-RU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98451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8E5C20-1A90-4F2F-AA21-106B6BAC4518}" type="slidenum">
              <a:rPr lang="ru-RU" altLang="ru-RU" smtClean="0"/>
              <a:pPr/>
              <a:t>50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984959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12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870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13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87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5A3E0E-F67E-414A-9F95-77D29D929B8A}" type="slidenum">
              <a:rPr lang="ru-RU" altLang="ru-RU">
                <a:latin typeface="Times New Roman" panose="02020603050405020304" pitchFamily="18" charset="0"/>
              </a:rPr>
              <a:pPr/>
              <a:t>14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389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15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2479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484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20228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2022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71436A2-7A88-4BA0-8CB3-275F2B255AC2}" type="slidenum">
              <a:rPr lang="ru-RU" altLang="ru-RU">
                <a:latin typeface="Times New Roman" panose="02020603050405020304" pitchFamily="18" charset="0"/>
              </a:rPr>
              <a:pPr/>
              <a:t>16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0074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34926" indent="-282664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30656" indent="-226131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582918" indent="-226131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35180" indent="-226131" defTabSz="90609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487442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39705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391967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44229" indent="-226131" defTabSz="90609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5A3E0E-F67E-414A-9F95-77D29D929B8A}" type="slidenum">
              <a:rPr lang="ru-RU" altLang="ru-RU">
                <a:latin typeface="Times New Roman" panose="02020603050405020304" pitchFamily="18" charset="0"/>
              </a:rPr>
              <a:pPr/>
              <a:t>17</a:t>
            </a:fld>
            <a:endParaRPr lang="ru-RU" altLang="ru-RU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512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BB89E4-11D1-4DC1-AEDA-30988EA03741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3968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BCC065-158D-4E6C-B395-1FC833071897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359130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BD7AE1-9134-4319-818A-84F0787BD30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0669473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ru-RU" noProof="0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EDDFD7-3AEE-46F0-AA6F-CDBC887FE658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8941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D46719-E1EF-4585-A0C9-5E3C3D1A8013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705590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0334E6-9331-43C0-AEF1-E3F4F3957B8F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10875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BB757A-2141-460F-9258-F0B9065A32AB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370422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9BA505A-A064-4E3D-AC8B-7529F1AF3257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49434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DE45DA-93A2-42F4-A2E6-7BEE9F1B80F9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07836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0559CF-5AA0-4976-89EC-B1DBD58D684E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369571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57B34A6-F0AF-45D6-93D1-4680742FAD3C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848453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F0FB0A-CC5F-4D30-B1B9-21DC10541243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248110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7198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198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198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BFFE496-05FA-489A-8F6A-724690EDCCDA}" type="slidenum">
              <a:rPr lang="ru-RU" altLang="ru-RU"/>
              <a:pPr/>
              <a:t>‹#›</a:t>
            </a:fld>
            <a:endParaRPr lang="ru-RU" alt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chart" Target="../charts/char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chart" Target="../charts/char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chart" Target="../charts/char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chart" Target="../charts/char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hart" Target="../charts/chart28.xml"/><Relationship Id="rId4" Type="http://schemas.openxmlformats.org/officeDocument/2006/relationships/chart" Target="../charts/chart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hart" Target="../charts/chart31.xml"/><Relationship Id="rId4" Type="http://schemas.openxmlformats.org/officeDocument/2006/relationships/chart" Target="../charts/chart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hart" Target="../charts/chart35.xml"/><Relationship Id="rId4" Type="http://schemas.openxmlformats.org/officeDocument/2006/relationships/chart" Target="../charts/chart3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chart" Target="../charts/chart40.xml"/><Relationship Id="rId4" Type="http://schemas.openxmlformats.org/officeDocument/2006/relationships/chart" Target="../charts/chart3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chart" Target="../charts/chart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chart" Target="../charts/char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8.xml"/><Relationship Id="rId5" Type="http://schemas.openxmlformats.org/officeDocument/2006/relationships/chart" Target="../charts/chart47.xml"/><Relationship Id="rId4" Type="http://schemas.openxmlformats.org/officeDocument/2006/relationships/chart" Target="../charts/chart4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0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1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chart" Target="../charts/char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0" y="1987550"/>
            <a:ext cx="9144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b="1" cap="all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Итоги работы ЗА 2020 год</a:t>
            </a:r>
          </a:p>
          <a:p>
            <a:pPr algn="ctr">
              <a:defRPr/>
            </a:pPr>
            <a:r>
              <a:rPr lang="ru-RU" b="1" cap="all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Государственный энергетический </a:t>
            </a:r>
            <a:r>
              <a:rPr lang="ru-RU" b="1" cap="all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надзор</a:t>
            </a:r>
            <a:r>
              <a:rPr lang="ru-RU" altLang="ru-RU" b="1" cap="all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, надзор </a:t>
            </a:r>
            <a:br>
              <a:rPr lang="ru-RU" altLang="ru-RU" b="1" cap="all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</a:br>
            <a:r>
              <a:rPr lang="ru-RU" altLang="ru-RU" b="1" cap="all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за </a:t>
            </a:r>
            <a:r>
              <a:rPr lang="ru-RU" altLang="ru-RU" b="1" cap="all" dirty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гидротехническими </a:t>
            </a:r>
            <a:r>
              <a:rPr lang="ru-RU" altLang="ru-RU" b="1" cap="all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сооружениями, </a:t>
            </a:r>
            <a:br>
              <a:rPr lang="ru-RU" altLang="ru-RU" b="1" cap="all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</a:br>
            <a:r>
              <a:rPr lang="ru-RU" altLang="ru-RU" b="1" cap="all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cs typeface="Arial" charset="0"/>
              </a:rPr>
              <a:t>государственный горный надзор </a:t>
            </a: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b="1" cap="all" dirty="0" smtClean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ctr" eaLnBrk="1" hangingPunct="1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Доклад заместителя руководителя Центрального управления Ростехнадзора</a:t>
            </a:r>
          </a:p>
          <a:p>
            <a:pPr algn="ctr" eaLnBrk="1" hangingPunct="1">
              <a:lnSpc>
                <a:spcPct val="90000"/>
              </a:lnSpc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Учеваткина Александра Алексеевича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1" hangingPunct="1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04800" y="6137702"/>
            <a:ext cx="8534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1"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28 апреля </a:t>
            </a: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rPr>
              <a:t>2021 г.</a:t>
            </a:r>
          </a:p>
        </p:txBody>
      </p:sp>
      <p:grpSp>
        <p:nvGrpSpPr>
          <p:cNvPr id="2053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206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513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3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068" name="Picture 41" descr="fsetan_emblema20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Line 2"/>
          <p:cNvSpPr>
            <a:spLocks noChangeShapeType="1"/>
          </p:cNvSpPr>
          <p:nvPr/>
        </p:nvSpPr>
        <p:spPr bwMode="auto">
          <a:xfrm flipV="1">
            <a:off x="428625" y="5121275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 eaLnBrk="1" hangingPunct="1">
              <a:defRPr/>
            </a:pP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 flipV="1">
            <a:off x="0" y="-987425"/>
            <a:ext cx="9144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 eaLnBrk="1" hangingPunct="1">
              <a:defRPr/>
            </a:pP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B9288-1EF4-4429-8ADD-1A0445CD50AB}" type="slidenum">
              <a:rPr lang="ru-RU" altLang="ru-RU" smtClean="0"/>
              <a:t>1</a:t>
            </a:fld>
            <a:endParaRPr lang="ru-RU" alt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CB125BE-A5D7-4D3A-B099-F02F505C6115}" type="slidenum">
              <a:rPr lang="ru-RU" altLang="ru-RU" sz="1600" smtClean="0"/>
              <a:t>10</a:t>
            </a:fld>
            <a:endParaRPr lang="ru-RU" alt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5542330"/>
              </p:ext>
            </p:extLst>
          </p:nvPr>
        </p:nvGraphicFramePr>
        <p:xfrm>
          <a:off x="237489" y="1412776"/>
          <a:ext cx="8730799" cy="7840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0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84096">
                <a:tc>
                  <a:txBody>
                    <a:bodyPr/>
                    <a:lstStyle/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Государственный энергетический надзор Центрального управления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755628566"/>
              </p:ext>
            </p:extLst>
          </p:nvPr>
        </p:nvGraphicFramePr>
        <p:xfrm>
          <a:off x="683568" y="2348880"/>
          <a:ext cx="345638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1901957657"/>
              </p:ext>
            </p:extLst>
          </p:nvPr>
        </p:nvGraphicFramePr>
        <p:xfrm>
          <a:off x="4788024" y="2492896"/>
          <a:ext cx="3312368" cy="38888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6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8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9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0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3" name="Picture 41" descr="fsetan_emblema2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7808065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4615F8-D15F-4006-82EE-F7781A410C76}" type="slidenum">
              <a:rPr lang="ru-RU" altLang="ru-RU" sz="1600" smtClean="0"/>
              <a:t>11</a:t>
            </a:fld>
            <a:endParaRPr lang="ru-RU" alt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572890"/>
              </p:ext>
            </p:extLst>
          </p:nvPr>
        </p:nvGraphicFramePr>
        <p:xfrm>
          <a:off x="251520" y="1628800"/>
          <a:ext cx="8640960" cy="1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Составление протоколов по итогам проведения проверок</a:t>
                      </a:r>
                    </a:p>
                    <a:p>
                      <a:pPr algn="ctr"/>
                      <a:r>
                        <a:rPr lang="ru-RU" sz="18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государственный энергетический надзор Центрального управления</a:t>
                      </a:r>
                    </a:p>
                    <a:p>
                      <a:pPr algn="ctr"/>
                      <a:endParaRPr lang="ru-RU" sz="800" baseline="0" dirty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Количество проверок с нарушениями в 2019 году </a:t>
                      </a:r>
                      <a:r>
                        <a:rPr lang="ru-RU" sz="1600" baseline="0" dirty="0">
                          <a:solidFill>
                            <a:srgbClr val="C00000"/>
                          </a:solidFill>
                        </a:rPr>
                        <a:t>– 2379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solidFill>
                            <a:schemeClr val="tx1"/>
                          </a:solidFill>
                        </a:rPr>
                        <a:t>Количество проверок с нарушениями в 2020 году </a:t>
                      </a:r>
                      <a:r>
                        <a:rPr lang="ru-RU" sz="1600" baseline="0" dirty="0">
                          <a:solidFill>
                            <a:srgbClr val="C00000"/>
                          </a:solidFill>
                        </a:rPr>
                        <a:t>– 966</a:t>
                      </a:r>
                      <a:endParaRPr lang="ru-RU" sz="16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059831924"/>
              </p:ext>
            </p:extLst>
          </p:nvPr>
        </p:nvGraphicFramePr>
        <p:xfrm>
          <a:off x="626818" y="2924944"/>
          <a:ext cx="7905621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5" name="Picture 41" descr="fsetan_emblema2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3727555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5DE8EF9-5B5A-4C8D-8BF1-F15D7E6486A1}" type="slidenum">
              <a:rPr lang="ru-RU" altLang="ru-RU" sz="1600" smtClean="0"/>
              <a:t>12</a:t>
            </a:fld>
            <a:endParaRPr lang="ru-RU" altLang="ru-RU" sz="1600" dirty="0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310971"/>
              </p:ext>
            </p:extLst>
          </p:nvPr>
        </p:nvGraphicFramePr>
        <p:xfrm>
          <a:off x="323528" y="1628800"/>
          <a:ext cx="8640960" cy="50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>
                          <a:solidFill>
                            <a:schemeClr val="tx1"/>
                          </a:solidFill>
                        </a:rPr>
                        <a:t>Суммы наложенных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    /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</a:rPr>
                        <a:t>взысканных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 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</a:rPr>
                        <a:t>штрафов (тыс. руб.)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885647633"/>
              </p:ext>
            </p:extLst>
          </p:nvPr>
        </p:nvGraphicFramePr>
        <p:xfrm>
          <a:off x="626818" y="2276872"/>
          <a:ext cx="4176464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219412304"/>
              </p:ext>
            </p:extLst>
          </p:nvPr>
        </p:nvGraphicFramePr>
        <p:xfrm>
          <a:off x="4788024" y="2276872"/>
          <a:ext cx="398701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59632" y="602128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% взысканных 2019:</a:t>
            </a:r>
            <a:r>
              <a:rPr lang="ru-RU" sz="1600" dirty="0"/>
              <a:t> – </a:t>
            </a:r>
            <a:r>
              <a:rPr lang="ru-RU" sz="1600" b="1" dirty="0">
                <a:solidFill>
                  <a:srgbClr val="C00000"/>
                </a:solidFill>
              </a:rPr>
              <a:t>88 %</a:t>
            </a:r>
          </a:p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                         </a:t>
            </a:r>
            <a:r>
              <a:rPr lang="en-US" sz="1600" b="1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2020: </a:t>
            </a:r>
            <a:r>
              <a:rPr lang="ru-RU" sz="1600" dirty="0"/>
              <a:t>– </a:t>
            </a:r>
            <a:r>
              <a:rPr lang="ru-RU" sz="1600" b="1" dirty="0">
                <a:solidFill>
                  <a:srgbClr val="C00000"/>
                </a:solidFill>
              </a:rPr>
              <a:t>118 %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4088" y="6021288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% взысканных 2019: </a:t>
            </a:r>
            <a:r>
              <a:rPr lang="ru-RU" sz="1600" dirty="0"/>
              <a:t>– </a:t>
            </a:r>
            <a:r>
              <a:rPr lang="ru-RU" sz="1600" b="1" dirty="0">
                <a:solidFill>
                  <a:srgbClr val="C00000"/>
                </a:solidFill>
              </a:rPr>
              <a:t>106 %</a:t>
            </a:r>
          </a:p>
          <a:p>
            <a:r>
              <a:rPr lang="ru-RU" sz="1600" dirty="0"/>
              <a:t>                      </a:t>
            </a:r>
            <a:r>
              <a:rPr lang="en-US" sz="1600" dirty="0"/>
              <a:t>  </a:t>
            </a:r>
            <a:r>
              <a:rPr lang="ru-RU" sz="1600" dirty="0"/>
              <a:t>  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2020:</a:t>
            </a:r>
            <a:r>
              <a:rPr lang="ru-RU" sz="1600" dirty="0"/>
              <a:t> – </a:t>
            </a:r>
            <a:r>
              <a:rPr lang="ru-RU" sz="1600" b="1" dirty="0">
                <a:solidFill>
                  <a:srgbClr val="C00000"/>
                </a:solidFill>
              </a:rPr>
              <a:t>109 %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707904" y="1772816"/>
            <a:ext cx="144016" cy="144016"/>
          </a:xfrm>
          <a:prstGeom prst="rect">
            <a:avLst/>
          </a:prstGeom>
          <a:solidFill>
            <a:schemeClr val="accent1"/>
          </a:solidFill>
          <a:ln w="9525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5508104" y="1770340"/>
            <a:ext cx="144016" cy="144016"/>
          </a:xfrm>
          <a:prstGeom prst="rect">
            <a:avLst/>
          </a:prstGeom>
          <a:solidFill>
            <a:schemeClr val="accent2"/>
          </a:solidFill>
          <a:ln w="9525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2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23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24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5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6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7" name="Picture 41" descr="fsetan_emblema2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773317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7460233"/>
              </p:ext>
            </p:extLst>
          </p:nvPr>
        </p:nvGraphicFramePr>
        <p:xfrm>
          <a:off x="-108520" y="1516062"/>
          <a:ext cx="8996487" cy="904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96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482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Административное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производство</a:t>
                      </a:r>
                      <a:endParaRPr lang="ru-RU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государственный энергетический надзор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1800" dirty="0">
                          <a:solidFill>
                            <a:schemeClr val="tx1"/>
                          </a:solidFill>
                          <a:latin typeface="+mn-lt"/>
                        </a:rPr>
                        <a:t>Центрального</a:t>
                      </a:r>
                      <a:r>
                        <a:rPr lang="ru-RU" sz="1800" baseline="0" dirty="0">
                          <a:solidFill>
                            <a:schemeClr val="tx1"/>
                          </a:solidFill>
                          <a:latin typeface="+mn-lt"/>
                        </a:rPr>
                        <a:t> управления </a:t>
                      </a:r>
                      <a:endParaRPr lang="ru-RU" sz="18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0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172400" y="6381750"/>
            <a:ext cx="691556" cy="4316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F9A8B20-F799-4DBB-A0EF-85182A8D1E53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783673571"/>
              </p:ext>
            </p:extLst>
          </p:nvPr>
        </p:nvGraphicFramePr>
        <p:xfrm>
          <a:off x="264891" y="2420888"/>
          <a:ext cx="2086705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238617008"/>
              </p:ext>
            </p:extLst>
          </p:nvPr>
        </p:nvGraphicFramePr>
        <p:xfrm>
          <a:off x="2267744" y="2420888"/>
          <a:ext cx="2239147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696099657"/>
              </p:ext>
            </p:extLst>
          </p:nvPr>
        </p:nvGraphicFramePr>
        <p:xfrm>
          <a:off x="4588015" y="2420888"/>
          <a:ext cx="215607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622645993"/>
              </p:ext>
            </p:extLst>
          </p:nvPr>
        </p:nvGraphicFramePr>
        <p:xfrm>
          <a:off x="6832094" y="2420888"/>
          <a:ext cx="2084807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6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2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3" name="Picture 41" descr="fsetan_emblema200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38999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026096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202B4E8-98FC-4158-8DC3-419C6F28E82F}" type="slidenum">
              <a:rPr lang="ru-RU" altLang="ru-RU" sz="1600" smtClean="0"/>
              <a:t>14</a:t>
            </a:fld>
            <a:endParaRPr lang="ru-RU" altLang="ru-RU" sz="16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3733285"/>
              </p:ext>
            </p:extLst>
          </p:nvPr>
        </p:nvGraphicFramePr>
        <p:xfrm>
          <a:off x="323528" y="1516062"/>
          <a:ext cx="857090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709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3281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ОЗП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государственный энергетический надзор Центрального управления</a:t>
                      </a: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212393094"/>
              </p:ext>
            </p:extLst>
          </p:nvPr>
        </p:nvGraphicFramePr>
        <p:xfrm>
          <a:off x="249570" y="2204864"/>
          <a:ext cx="3962389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131438571"/>
              </p:ext>
            </p:extLst>
          </p:nvPr>
        </p:nvGraphicFramePr>
        <p:xfrm>
          <a:off x="4644008" y="2132856"/>
          <a:ext cx="4032448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8" name="Picture 41" descr="fsetan_emblema2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79722983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1241EBBD-9222-4415-9C5A-43E2A52DC760}" type="slidenum">
              <a:rPr lang="ru-RU" altLang="ru-RU" sz="1600" smtClean="0"/>
              <a:t>15</a:t>
            </a:fld>
            <a:endParaRPr lang="ru-RU" altLang="ru-RU" sz="1600" dirty="0"/>
          </a:p>
        </p:txBody>
      </p:sp>
      <p:sp>
        <p:nvSpPr>
          <p:cNvPr id="4118" name="Скругленный прямоугольник 1"/>
          <p:cNvSpPr>
            <a:spLocks noChangeArrowheads="1"/>
          </p:cNvSpPr>
          <p:nvPr/>
        </p:nvSpPr>
        <p:spPr bwMode="auto">
          <a:xfrm>
            <a:off x="713459" y="1124744"/>
            <a:ext cx="7772400" cy="648072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ru-RU" alt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1682" y="1693863"/>
            <a:ext cx="883938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1600" dirty="0">
                <a:solidFill>
                  <a:srgbClr val="0000B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нарушения, выявленные при подготовке субъектов электроэнергетике к работе в осенне-зимний период:</a:t>
            </a:r>
          </a:p>
          <a:p>
            <a:pPr algn="just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 проведено комплексное обследование с оценкой прочности, устойчивости, эксплуатационной надежности зданий и сооружений, находящихся в эксплуатации более 25 лет;</a:t>
            </a:r>
          </a:p>
          <a:p>
            <a:pPr algn="just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 в полном объеме произведена расчистка трассы воздушных линий электропередачи от древесно-кустарниковой растительности;</a:t>
            </a:r>
          </a:p>
          <a:p>
            <a:pPr algn="just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неисправном состоянии  маслонаполненное оборудование;</a:t>
            </a:r>
          </a:p>
          <a:p>
            <a:pPr algn="just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 проводятся профилактические испытания оборудования в установленные сроки;</a:t>
            </a:r>
          </a:p>
          <a:p>
            <a:pPr algn="just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имеется отставание от графика выполнения капитального ремонта.</a:t>
            </a:r>
          </a:p>
          <a:p>
            <a:pPr algn="ctr"/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BB70149-4768-48EA-8ED6-192F3D0180AE}"/>
              </a:ext>
            </a:extLst>
          </p:cNvPr>
          <p:cNvSpPr txBox="1"/>
          <p:nvPr/>
        </p:nvSpPr>
        <p:spPr>
          <a:xfrm>
            <a:off x="161682" y="4005064"/>
            <a:ext cx="8826089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defRPr/>
            </a:pP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нарушения выявленные при подготовке предприятий в сфере теплоснабжения к работе в осенне-зимний период:</a:t>
            </a:r>
          </a:p>
          <a:p>
            <a:pPr algn="just"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установленные сроки не проводятся режимно-наладочные испытания котлов в котельных;</a:t>
            </a:r>
          </a:p>
          <a:p>
            <a:pPr algn="just"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</a:t>
            </a:r>
            <a:r>
              <a:rPr lang="x-non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комплектованн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ость</a:t>
            </a:r>
            <a:r>
              <a:rPr lang="x-non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организаций </a:t>
            </a:r>
            <a:r>
              <a:rPr lang="x-non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соответствующим по квалификации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теплотехническим </a:t>
            </a:r>
            <a:b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x-non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электротехническим персоналом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проводится </a:t>
            </a:r>
            <a:r>
              <a:rPr lang="x-non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ое</a:t>
            </a:r>
            <a:r>
              <a:rPr lang="x-non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диагностировани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x-non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оборудования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x-none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отработавшего свой нормативный срок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проводится техническое освидетельствование зданий котельных;</a:t>
            </a:r>
          </a:p>
          <a:p>
            <a:pPr algn="just"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выполняется план мероприятий по подготовке к отопительному периоду;</a:t>
            </a:r>
          </a:p>
          <a:p>
            <a:pPr algn="just"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проводятся капитальные ремонты зданий, строений и оборудования;</a:t>
            </a:r>
          </a:p>
          <a:p>
            <a:pPr algn="just">
              <a:spcAft>
                <a:spcPts val="0"/>
              </a:spcAft>
              <a:buFont typeface="Symbol" pitchFamily="18" charset="2"/>
              <a:buChar char=""/>
              <a:defRPr/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соблюдается требуемая категорийность электроснабжения  котельных.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9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2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3" name="Picture 41" descr="fsetan_emblema20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98749937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2180150-A0EE-41DD-822A-93FD1C98B7EE}" type="slidenum">
              <a:rPr lang="ru-RU" altLang="ru-RU" sz="1600" smtClean="0"/>
              <a:t>16</a:t>
            </a:fld>
            <a:endParaRPr lang="ru-RU" altLang="ru-RU" sz="1600" dirty="0"/>
          </a:p>
        </p:txBody>
      </p:sp>
      <p:sp>
        <p:nvSpPr>
          <p:cNvPr id="4118" name="Скругленный прямоугольник 1"/>
          <p:cNvSpPr>
            <a:spLocks noChangeArrowheads="1"/>
          </p:cNvSpPr>
          <p:nvPr/>
        </p:nvSpPr>
        <p:spPr bwMode="auto">
          <a:xfrm>
            <a:off x="713459" y="910766"/>
            <a:ext cx="7772400" cy="1150082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ru-RU" alt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xmlns="" id="{ED789254-FD26-437F-B9BA-96DD13368D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81447927"/>
              </p:ext>
            </p:extLst>
          </p:nvPr>
        </p:nvGraphicFramePr>
        <p:xfrm>
          <a:off x="107504" y="1484784"/>
          <a:ext cx="8884579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Объект 6">
            <a:extLst>
              <a:ext uri="{FF2B5EF4-FFF2-40B4-BE49-F238E27FC236}">
                <a16:creationId xmlns:a16="http://schemas.microsoft.com/office/drawing/2014/main" xmlns="" id="{CBB9A05F-BFA4-4778-BD69-BB7CF2BD15B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0933081"/>
              </p:ext>
            </p:extLst>
          </p:nvPr>
        </p:nvGraphicFramePr>
        <p:xfrm>
          <a:off x="31386" y="3501008"/>
          <a:ext cx="5141391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34510967-B254-40DA-9E62-2276640479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7200913"/>
              </p:ext>
            </p:extLst>
          </p:nvPr>
        </p:nvGraphicFramePr>
        <p:xfrm>
          <a:off x="4824536" y="3501008"/>
          <a:ext cx="4139952" cy="35393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4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5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8" name="Picture 41" descr="fsetan_emblema200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84379648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026096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B9917E5-B2E8-4E25-9216-F0F049839C8B}" type="slidenum">
              <a:rPr lang="ru-RU" altLang="ru-RU" sz="1600" smtClean="0"/>
              <a:t>17</a:t>
            </a:fld>
            <a:endParaRPr lang="ru-RU" altLang="ru-RU" sz="16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618432"/>
              </p:ext>
            </p:extLst>
          </p:nvPr>
        </p:nvGraphicFramePr>
        <p:xfrm>
          <a:off x="107504" y="1738312"/>
          <a:ext cx="8928992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899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50527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Согласование границ охранных зон</a:t>
                      </a:r>
                      <a:r>
                        <a:rPr lang="ru-RU" baseline="0" dirty="0">
                          <a:solidFill>
                            <a:schemeClr val="tx1"/>
                          </a:solidFill>
                        </a:rPr>
                        <a:t> объектов электросетевого хозяйства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917038408"/>
              </p:ext>
            </p:extLst>
          </p:nvPr>
        </p:nvGraphicFramePr>
        <p:xfrm>
          <a:off x="971600" y="2132856"/>
          <a:ext cx="756084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6" name="Picture 41" descr="fsetan_emblema2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68660778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8" name="Скругленный прямоугольник 1"/>
          <p:cNvSpPr>
            <a:spLocks noChangeArrowheads="1"/>
          </p:cNvSpPr>
          <p:nvPr/>
        </p:nvSpPr>
        <p:spPr bwMode="auto">
          <a:xfrm>
            <a:off x="713459" y="910766"/>
            <a:ext cx="7772400" cy="1150082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ru-RU" alt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23528" y="2132856"/>
          <a:ext cx="8352928" cy="3816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6424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03FB34-8B75-450E-906E-1F17B6B0FF31}"/>
              </a:ext>
            </a:extLst>
          </p:cNvPr>
          <p:cNvSpPr txBox="1"/>
          <p:nvPr/>
        </p:nvSpPr>
        <p:spPr>
          <a:xfrm>
            <a:off x="179512" y="1474100"/>
            <a:ext cx="9108503" cy="104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Анализ проделанной работы по обращениям о привлечении к административной ответственности по ст. 9. 22, 14.61 государственный энергетический надзор Центрального управления</a:t>
            </a:r>
            <a:endParaRPr lang="ru-RU" dirty="0"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Объект 4">
            <a:extLst>
              <a:ext uri="{FF2B5EF4-FFF2-40B4-BE49-F238E27FC236}">
                <a16:creationId xmlns:a16="http://schemas.microsoft.com/office/drawing/2014/main" xmlns="" id="{902064FE-7BFA-4A3F-B2F0-6C1A2B31D1D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421360"/>
              </p:ext>
            </p:extLst>
          </p:nvPr>
        </p:nvGraphicFramePr>
        <p:xfrm>
          <a:off x="282907" y="2348880"/>
          <a:ext cx="4289093" cy="4236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Объект 4">
            <a:extLst>
              <a:ext uri="{FF2B5EF4-FFF2-40B4-BE49-F238E27FC236}">
                <a16:creationId xmlns:a16="http://schemas.microsoft.com/office/drawing/2014/main" xmlns="" id="{71CE3883-7A2C-4E45-9916-8522BD72CD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527340"/>
              </p:ext>
            </p:extLst>
          </p:nvPr>
        </p:nvGraphicFramePr>
        <p:xfrm>
          <a:off x="4788024" y="2348880"/>
          <a:ext cx="3960440" cy="4364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7236296" y="6237312"/>
            <a:ext cx="1763216" cy="476250"/>
          </a:xfrm>
        </p:spPr>
        <p:txBody>
          <a:bodyPr/>
          <a:lstStyle/>
          <a:p>
            <a:fld id="{9012546B-C5E0-46B3-9841-972155EDC031}" type="slidenum">
              <a:rPr lang="ru-RU" altLang="ru-RU" smtClean="0"/>
              <a:t>18</a:t>
            </a:fld>
            <a:endParaRPr lang="ru-RU" altLang="ru-RU" dirty="0"/>
          </a:p>
        </p:txBody>
      </p:sp>
      <p:grpSp>
        <p:nvGrpSpPr>
          <p:cNvPr id="14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5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6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9" name="Picture 41" descr="fsetan_emblema2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5180799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8404E7-4392-455D-B7F2-2FB2D98FD9B5}" type="slidenum">
              <a:rPr lang="ru-RU" altLang="ru-RU" sz="1600" smtClean="0"/>
              <a:t>19</a:t>
            </a:fld>
            <a:endParaRPr lang="ru-RU" altLang="ru-RU" sz="1600" dirty="0"/>
          </a:p>
        </p:txBody>
      </p:sp>
      <p:sp>
        <p:nvSpPr>
          <p:cNvPr id="4118" name="Скругленный прямоугольник 1"/>
          <p:cNvSpPr>
            <a:spLocks noChangeArrowheads="1"/>
          </p:cNvSpPr>
          <p:nvPr/>
        </p:nvSpPr>
        <p:spPr bwMode="auto">
          <a:xfrm>
            <a:off x="713459" y="910766"/>
            <a:ext cx="7772400" cy="647700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ru-RU" alt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9"/>
          <p:cNvSpPr>
            <a:spLocks noChangeArrowheads="1"/>
          </p:cNvSpPr>
          <p:nvPr/>
        </p:nvSpPr>
        <p:spPr bwMode="auto">
          <a:xfrm>
            <a:off x="636343" y="1697065"/>
            <a:ext cx="8049637" cy="1402594"/>
          </a:xfrm>
          <a:prstGeom prst="roundRect">
            <a:avLst>
              <a:gd name="adj" fmla="val 16667"/>
            </a:avLst>
          </a:prstGeom>
          <a:solidFill>
            <a:srgbClr val="F1F8F9"/>
          </a:solidFill>
          <a:ln w="31750" cap="sq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3200" b="1" dirty="0">
                <a:latin typeface="+mn-lt"/>
                <a:cs typeface="Times New Roman" panose="02020603050405020304" pitchFamily="18" charset="0"/>
              </a:rPr>
              <a:t>ГОСУДАРСТВЕННЫЙ НАДЗОР ЗА ГИДРОТЕХНИЧЕСКИМИ СООРУЖЕНИЯМИ</a:t>
            </a:r>
          </a:p>
          <a:p>
            <a:pPr algn="ctr" eaLnBrk="1" hangingPunct="1">
              <a:lnSpc>
                <a:spcPct val="90000"/>
              </a:lnSpc>
            </a:pPr>
            <a:endParaRPr lang="ru-RU" alt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238258"/>
            <a:ext cx="7514259" cy="3484846"/>
          </a:xfrm>
          <a:prstGeom prst="rect">
            <a:avLst/>
          </a:prstGeom>
        </p:spPr>
      </p:pic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6" name="Picture 41" descr="fsetan_emblema2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4672118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21824" y="1960562"/>
            <a:ext cx="9144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1" hangingPunct="1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53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206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513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3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068" name="Picture 41" descr="fsetan_emblema20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Line 2"/>
          <p:cNvSpPr>
            <a:spLocks noChangeShapeType="1"/>
          </p:cNvSpPr>
          <p:nvPr/>
        </p:nvSpPr>
        <p:spPr bwMode="auto">
          <a:xfrm flipV="1">
            <a:off x="0" y="-987425"/>
            <a:ext cx="9144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 eaLnBrk="1" hangingPunct="1">
              <a:defRPr/>
            </a:pP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B9288-1EF4-4429-8ADD-1A0445CD50AB}" type="slidenum">
              <a:rPr lang="ru-RU" altLang="ru-RU" smtClean="0"/>
              <a:t>2</a:t>
            </a:fld>
            <a:endParaRPr lang="ru-RU" alt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58838" y="1808072"/>
            <a:ext cx="8640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b="1" dirty="0" smtClean="0"/>
              <a:t>Заместитель руководителя курирует деятельность государственного энергетического надзора, надзора за гидротехническими сооружениями и государственного горного надзора на территории шести субъектов Российской Федерации</a:t>
            </a:r>
            <a:endParaRPr lang="ru-RU" altLang="ru-RU" b="1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089780"/>
            <a:ext cx="5976664" cy="356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63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DBFE61C-614D-4319-BC0A-4723B8D1C0A4}" type="slidenum">
              <a:rPr lang="ru-RU" altLang="ru-RU" sz="1600" smtClean="0"/>
              <a:t>20</a:t>
            </a:fld>
            <a:endParaRPr lang="ru-RU" altLang="ru-RU" sz="1600" dirty="0"/>
          </a:p>
        </p:txBody>
      </p:sp>
      <p:sp>
        <p:nvSpPr>
          <p:cNvPr id="4118" name="Скругленный прямоугольник 1"/>
          <p:cNvSpPr>
            <a:spLocks noChangeArrowheads="1"/>
          </p:cNvSpPr>
          <p:nvPr/>
        </p:nvSpPr>
        <p:spPr bwMode="auto">
          <a:xfrm>
            <a:off x="713460" y="1344367"/>
            <a:ext cx="7772400" cy="284434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ru-RU" altLang="ru-RU" sz="800" dirty="0" smtClean="0">
              <a:solidFill>
                <a:srgbClr val="002060"/>
              </a:solidFill>
            </a:endParaRPr>
          </a:p>
          <a:p>
            <a:pPr algn="ctr" eaLnBrk="1" hangingPunct="1">
              <a:spcBef>
                <a:spcPts val="0"/>
              </a:spcBef>
            </a:pPr>
            <a:endParaRPr lang="ru-RU" altLang="ru-RU" sz="2000" b="1" dirty="0" smtClean="0"/>
          </a:p>
          <a:p>
            <a:pPr algn="ctr" eaLnBrk="1" hangingPunct="1">
              <a:spcBef>
                <a:spcPts val="0"/>
              </a:spcBef>
            </a:pPr>
            <a:r>
              <a:rPr lang="ru-RU" altLang="ru-RU" sz="2000" b="1" dirty="0" smtClean="0"/>
              <a:t>ПОДНАДЗОРНЫЕ</a:t>
            </a:r>
            <a:r>
              <a:rPr lang="ru-RU" altLang="ru-RU" sz="2000" b="1" dirty="0" smtClean="0">
                <a:solidFill>
                  <a:srgbClr val="002060"/>
                </a:solidFill>
              </a:rPr>
              <a:t> </a:t>
            </a:r>
            <a:r>
              <a:rPr lang="ru-RU" altLang="ru-RU" sz="2000" b="1" dirty="0" smtClean="0"/>
              <a:t>ОБЪЕКТЫ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152" y="2199061"/>
            <a:ext cx="8803015" cy="3957264"/>
          </a:xfrm>
          <a:prstGeom prst="rect">
            <a:avLst/>
          </a:prstGeom>
        </p:spPr>
      </p:pic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5" name="Picture 41" descr="fsetan_emblema2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1229523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948264" y="6393097"/>
            <a:ext cx="2026096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7E569A1-9ECC-46B8-AD65-F30607F4ADD7}" type="slidenum">
              <a:rPr lang="ru-RU" altLang="ru-RU" sz="1600" smtClean="0"/>
              <a:t>21</a:t>
            </a:fld>
            <a:endParaRPr lang="ru-RU" altLang="ru-RU" sz="1600" dirty="0"/>
          </a:p>
        </p:txBody>
      </p:sp>
      <p:sp>
        <p:nvSpPr>
          <p:cNvPr id="14344" name="Скругленный прямоугольник 1"/>
          <p:cNvSpPr>
            <a:spLocks noChangeArrowheads="1"/>
          </p:cNvSpPr>
          <p:nvPr/>
        </p:nvSpPr>
        <p:spPr bwMode="auto">
          <a:xfrm>
            <a:off x="827584" y="1627212"/>
            <a:ext cx="7416800" cy="387821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+mn-lt"/>
              </a:rPr>
              <a:t>Работа с бесхозяйными объектами</a:t>
            </a:r>
            <a:endParaRPr lang="ru-RU" altLang="ru-RU" sz="2000" b="1" dirty="0">
              <a:latin typeface="+mn-lt"/>
            </a:endParaRPr>
          </a:p>
        </p:txBody>
      </p:sp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3" name="Picture 41" descr="fsetan_emblema20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882" y="2263776"/>
            <a:ext cx="8140549" cy="398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222751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948264" y="6393097"/>
            <a:ext cx="2026096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76F631-D652-4E2D-B24C-9D4476CC2936}" type="slidenum">
              <a:rPr lang="ru-RU" altLang="ru-RU" sz="1600" smtClean="0"/>
              <a:t>22</a:t>
            </a:fld>
            <a:endParaRPr lang="ru-RU" altLang="ru-RU" sz="1600" dirty="0"/>
          </a:p>
        </p:txBody>
      </p:sp>
      <p:sp>
        <p:nvSpPr>
          <p:cNvPr id="14344" name="Скругленный прямоугольник 1"/>
          <p:cNvSpPr>
            <a:spLocks noChangeArrowheads="1"/>
          </p:cNvSpPr>
          <p:nvPr/>
        </p:nvSpPr>
        <p:spPr bwMode="auto">
          <a:xfrm>
            <a:off x="913253" y="1600200"/>
            <a:ext cx="7416800" cy="428750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+mn-lt"/>
              </a:rPr>
              <a:t>Профилактические</a:t>
            </a:r>
            <a:r>
              <a:rPr lang="ru-RU" altLang="ru-RU" sz="2000" b="1" dirty="0" smtClean="0"/>
              <a:t> меры</a:t>
            </a:r>
            <a:endParaRPr lang="ru-RU" altLang="ru-RU" sz="2000" b="1" dirty="0"/>
          </a:p>
        </p:txBody>
      </p:sp>
      <p:graphicFrame>
        <p:nvGraphicFramePr>
          <p:cNvPr id="8" name="Диаграмма 7"/>
          <p:cNvGraphicFramePr>
            <a:graphicFrameLocks/>
          </p:cNvGraphicFramePr>
          <p:nvPr>
            <p:extLst/>
          </p:nvPr>
        </p:nvGraphicFramePr>
        <p:xfrm>
          <a:off x="467544" y="2204864"/>
          <a:ext cx="4572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941912" y="2376613"/>
            <a:ext cx="4032448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500" b="1" dirty="0" smtClean="0"/>
              <a:t>из </a:t>
            </a:r>
            <a:r>
              <a:rPr lang="ru-RU" sz="1500" b="1" dirty="0"/>
              <a:t>них в 2020 году направлено 6 предостережений требований в области безопасности гидротехнических сооружений, а именно: статьи 5 Федерального закона от 21.07.1997 № 117-ФЗ «О безопасности гидротехнических сооружений» в части </a:t>
            </a:r>
            <a:r>
              <a:rPr lang="ru-RU" sz="1500" b="1" i="1" dirty="0"/>
              <a:t>непринятия мер по разработке и реализации региональных программ обеспечения безопасности гидротехнических сооружений </a:t>
            </a:r>
            <a:r>
              <a:rPr lang="ru-RU" sz="1500" b="1" dirty="0"/>
              <a:t>в адреса поднадзорных субъектов Российской Федерации, а именно в Правительства Московской, Ивановской, Тверской и Ярославской областей и Администрации Владимирской и Костромской областей </a:t>
            </a:r>
            <a:endParaRPr lang="ru-RU" sz="1500" dirty="0"/>
          </a:p>
        </p:txBody>
      </p: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4" name="Picture 41" descr="fsetan_emblema20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63710430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81A44D2-BF1A-438F-B0F2-F52DC32A3A92}" type="slidenum">
              <a:rPr lang="ru-RU" altLang="ru-RU" sz="1600" smtClean="0"/>
              <a:t>23</a:t>
            </a:fld>
            <a:endParaRPr lang="ru-RU" altLang="ru-RU" sz="1600" dirty="0"/>
          </a:p>
        </p:txBody>
      </p:sp>
      <p:sp>
        <p:nvSpPr>
          <p:cNvPr id="4118" name="Скругленный прямоугольник 1"/>
          <p:cNvSpPr>
            <a:spLocks noChangeArrowheads="1"/>
          </p:cNvSpPr>
          <p:nvPr/>
        </p:nvSpPr>
        <p:spPr bwMode="auto">
          <a:xfrm>
            <a:off x="713459" y="910766"/>
            <a:ext cx="7772400" cy="647700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ru-RU" altLang="ru-RU" sz="2000" b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194" y="1558466"/>
            <a:ext cx="88028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b="1" dirty="0">
                <a:latin typeface="+mn-lt"/>
                <a:cs typeface="Times New Roman" panose="02020603050405020304" pitchFamily="18" charset="0"/>
              </a:rPr>
              <a:t>Основные нарушения, выявленные при </a:t>
            </a:r>
            <a:r>
              <a:rPr lang="ru-RU" altLang="ru-RU" b="1" dirty="0" smtClean="0">
                <a:latin typeface="+mn-lt"/>
                <a:cs typeface="Times New Roman" panose="02020603050405020304" pitchFamily="18" charset="0"/>
              </a:rPr>
              <a:t>осуществлении надзора </a:t>
            </a:r>
          </a:p>
          <a:p>
            <a:pPr algn="ctr">
              <a:defRPr/>
            </a:pPr>
            <a:r>
              <a:rPr lang="ru-RU" altLang="ru-RU" b="1" dirty="0" smtClean="0">
                <a:latin typeface="+mn-lt"/>
                <a:cs typeface="Times New Roman" panose="02020603050405020304" pitchFamily="18" charset="0"/>
              </a:rPr>
              <a:t>за гидротехническими сооружениями:</a:t>
            </a:r>
            <a:endParaRPr lang="ru-RU" altLang="ru-RU" b="1" dirty="0">
              <a:latin typeface="+mn-lt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2132855"/>
            <a:ext cx="849694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Отсутствует утвержденная </a:t>
            </a:r>
            <a:r>
              <a:rPr lang="ru-RU" sz="17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в </a:t>
            </a:r>
            <a:r>
              <a:rPr lang="ru-RU" sz="17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установленном порядке декларация безопасности </a:t>
            </a:r>
            <a:r>
              <a:rPr lang="ru-RU" sz="1700" dirty="0" smtClean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ГТС;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+mn-lt"/>
              </a:rPr>
              <a:t>Не произведен и не согласован в установленном порядке расчет размера вероятного вреда, который может быть причинен жизни, здоровью физических лиц, имуществу физических и юридических лиц в результате аварии </a:t>
            </a:r>
            <a:r>
              <a:rPr lang="ru-RU" sz="1700" dirty="0" smtClean="0">
                <a:latin typeface="+mn-lt"/>
              </a:rPr>
              <a:t>ГТС;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+mn-lt"/>
              </a:rPr>
              <a:t>Отсутствует полис обязательного страхования гражданской ответственности за причинение вреда в результате аварии на </a:t>
            </a:r>
            <a:r>
              <a:rPr lang="ru-RU" sz="1700" dirty="0" smtClean="0">
                <a:latin typeface="+mn-lt"/>
              </a:rPr>
              <a:t>ГТС;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+mn-lt"/>
              </a:rPr>
              <a:t>Собственником не осуществляется разработка и уточнение критериев безопасности </a:t>
            </a:r>
            <a:r>
              <a:rPr lang="ru-RU" sz="1700" dirty="0" smtClean="0">
                <a:latin typeface="+mn-lt"/>
              </a:rPr>
              <a:t>ГТС;</a:t>
            </a:r>
            <a:endParaRPr lang="ru-RU" sz="1700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+mn-lt"/>
              </a:rPr>
              <a:t>Отсутствуют согласованные с </a:t>
            </a:r>
            <a:r>
              <a:rPr lang="ru-RU" sz="1700" dirty="0" err="1">
                <a:latin typeface="+mn-lt"/>
              </a:rPr>
              <a:t>Ростехнадзором</a:t>
            </a:r>
            <a:r>
              <a:rPr lang="ru-RU" sz="1700" dirty="0">
                <a:latin typeface="+mn-lt"/>
              </a:rPr>
              <a:t> правила эксплуатации </a:t>
            </a:r>
            <a:r>
              <a:rPr lang="ru-RU" sz="1700" dirty="0" smtClean="0">
                <a:latin typeface="+mn-lt"/>
              </a:rPr>
              <a:t>ГТС;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+mn-lt"/>
              </a:rPr>
              <a:t>Не обеспечена необходимая квалификация работников, обслуживающих </a:t>
            </a:r>
            <a:r>
              <a:rPr lang="ru-RU" sz="1700" dirty="0" smtClean="0">
                <a:latin typeface="+mn-lt"/>
              </a:rPr>
              <a:t>ГТС;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>
                <a:latin typeface="+mn-lt"/>
              </a:rPr>
              <a:t>Не определена величина финансового обеспечения </a:t>
            </a:r>
            <a:r>
              <a:rPr lang="ru-RU" sz="1700" dirty="0" smtClean="0">
                <a:latin typeface="+mn-lt"/>
              </a:rPr>
              <a:t>гражданской ответственности за </a:t>
            </a:r>
            <a:r>
              <a:rPr lang="ru-RU" sz="1700" dirty="0">
                <a:latin typeface="+mn-lt"/>
              </a:rPr>
              <a:t>вред, который может быть причинен жизни, здоровью физических лиц, имуществу физических и юридических лиц в результате аварии </a:t>
            </a:r>
            <a:r>
              <a:rPr lang="ru-RU" sz="1700" dirty="0" smtClean="0">
                <a:latin typeface="+mn-lt"/>
              </a:rPr>
              <a:t>ГТС;</a:t>
            </a:r>
            <a:endParaRPr lang="en-US" sz="1700" dirty="0" smtClean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700" dirty="0"/>
              <a:t>Сведения о ГТС не внесены в Российский регистр гидротехнических сооружений.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1700" dirty="0">
              <a:latin typeface="+mn-lt"/>
            </a:endParaRPr>
          </a:p>
        </p:txBody>
      </p:sp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5" name="Picture 41" descr="fsetan_emblema20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60156740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6801BF-8EC2-4348-B918-16DEEE6C87D2}" type="slidenum">
              <a:rPr lang="ru-RU" altLang="ru-RU" sz="1600" smtClean="0"/>
              <a:t>24</a:t>
            </a:fld>
            <a:endParaRPr lang="ru-RU" altLang="ru-RU" sz="1600" dirty="0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/>
          </p:nvPr>
        </p:nvGraphicFramePr>
        <p:xfrm>
          <a:off x="251520" y="1628800"/>
          <a:ext cx="8640960" cy="894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/>
              </a:tblGrid>
              <a:tr h="89457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Проведение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2000" u="sng" baseline="0" dirty="0" smtClean="0">
                          <a:solidFill>
                            <a:schemeClr val="tx1"/>
                          </a:solidFill>
                        </a:rPr>
                        <a:t>плановых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проверок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(ГТС)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391419" y="2420889"/>
          <a:ext cx="3024336" cy="4253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/>
          </p:nvPr>
        </p:nvGraphicFramePr>
        <p:xfrm>
          <a:off x="3199731" y="2420888"/>
          <a:ext cx="3096344" cy="418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6152059" y="2420888"/>
          <a:ext cx="3024336" cy="42537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4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5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9" name="Picture 41" descr="fsetan_emblema200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1870882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6801BF-8EC2-4348-B918-16DEEE6C87D2}" type="slidenum">
              <a:rPr lang="ru-RU" altLang="ru-RU" sz="1600" smtClean="0"/>
              <a:t>25</a:t>
            </a:fld>
            <a:endParaRPr lang="ru-RU" altLang="ru-RU" sz="1600" dirty="0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/>
          </p:nvPr>
        </p:nvGraphicFramePr>
        <p:xfrm>
          <a:off x="319658" y="1700808"/>
          <a:ext cx="8640960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Проведение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r>
                        <a:rPr lang="ru-RU" sz="2000" u="sng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внеплановых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проверок </a:t>
                      </a:r>
                    </a:p>
                    <a:p>
                      <a:pPr algn="ctr"/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(ГТС)</a:t>
                      </a:r>
                      <a:endParaRPr lang="ru-RU" sz="20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258340" y="2492896"/>
          <a:ext cx="280831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/>
          </p:nvPr>
        </p:nvGraphicFramePr>
        <p:xfrm>
          <a:off x="3347864" y="2564904"/>
          <a:ext cx="288032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5827737" y="2492896"/>
          <a:ext cx="3168352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4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5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6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9" name="Picture 41" descr="fsetan_emblema200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6806667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6801BF-8EC2-4348-B918-16DEEE6C87D2}" type="slidenum">
              <a:rPr lang="ru-RU" altLang="ru-RU" sz="1600" smtClean="0"/>
              <a:t>26</a:t>
            </a:fld>
            <a:endParaRPr lang="ru-RU" altLang="ru-RU" sz="16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951" y="2348880"/>
            <a:ext cx="8742487" cy="4102869"/>
          </a:xfrm>
          <a:prstGeom prst="rect">
            <a:avLst/>
          </a:prstGeom>
        </p:spPr>
      </p:pic>
      <p:grpSp>
        <p:nvGrpSpPr>
          <p:cNvPr id="7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4" name="Picture 41" descr="fsetan_emblema2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683569" y="1693864"/>
            <a:ext cx="8280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ГТС    </a:t>
            </a:r>
            <a:r>
              <a:rPr lang="en-US" sz="2000" b="1" dirty="0" smtClean="0">
                <a:latin typeface="+mn-lt"/>
                <a:cs typeface="Times New Roman" panose="02020603050405020304" pitchFamily="18" charset="0"/>
              </a:rPr>
              <a:t>I</a:t>
            </a: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   класса</a:t>
            </a:r>
            <a:endParaRPr lang="ru-RU" sz="20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279959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6801BF-8EC2-4348-B918-16DEEE6C87D2}" type="slidenum">
              <a:rPr lang="ru-RU" altLang="ru-RU" sz="1600" smtClean="0"/>
              <a:t>27</a:t>
            </a:fld>
            <a:endParaRPr lang="ru-RU" altLang="ru-RU" sz="1600" dirty="0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/>
          </p:nvPr>
        </p:nvGraphicFramePr>
        <p:xfrm>
          <a:off x="210769" y="1700808"/>
          <a:ext cx="864096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Проведение</a:t>
                      </a:r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 проверок </a:t>
                      </a:r>
                      <a:r>
                        <a:rPr lang="ru-RU" b="1" u="sng" baseline="0" dirty="0" smtClean="0">
                          <a:solidFill>
                            <a:schemeClr val="tx1"/>
                          </a:solidFill>
                        </a:rPr>
                        <a:t>постоянного государственного надзора</a:t>
                      </a:r>
                    </a:p>
                    <a:p>
                      <a:pPr algn="ctr"/>
                      <a:r>
                        <a:rPr lang="ru-RU" baseline="0" dirty="0" smtClean="0">
                          <a:solidFill>
                            <a:schemeClr val="tx1"/>
                          </a:solidFill>
                        </a:rPr>
                        <a:t>(ГТС)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/>
          </p:nvPr>
        </p:nvGraphicFramePr>
        <p:xfrm>
          <a:off x="174999" y="2352328"/>
          <a:ext cx="2826143" cy="4317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/>
          </p:nvPr>
        </p:nvGraphicFramePr>
        <p:xfrm>
          <a:off x="3145159" y="2348880"/>
          <a:ext cx="2808312" cy="4324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/>
          </p:nvPr>
        </p:nvGraphicFramePr>
        <p:xfrm>
          <a:off x="5809456" y="2424336"/>
          <a:ext cx="3168352" cy="424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2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4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6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9" name="Picture 41" descr="fsetan_emblema200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4613110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453336"/>
            <a:ext cx="2026620" cy="40466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E2A1B33-9453-44FC-A032-4987FC24699C}" type="slidenum">
              <a:rPr lang="ru-RU" altLang="ru-RU" sz="1600" smtClean="0"/>
              <a:t>28</a:t>
            </a:fld>
            <a:endParaRPr lang="ru-RU" altLang="ru-RU" sz="1600" dirty="0"/>
          </a:p>
        </p:txBody>
      </p:sp>
      <p:sp>
        <p:nvSpPr>
          <p:cNvPr id="3080" name="Скругленный прямоугольник 1"/>
          <p:cNvSpPr>
            <a:spLocks noChangeArrowheads="1"/>
          </p:cNvSpPr>
          <p:nvPr/>
        </p:nvSpPr>
        <p:spPr bwMode="auto">
          <a:xfrm>
            <a:off x="323528" y="1541064"/>
            <a:ext cx="8496944" cy="519784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+mn-lt"/>
              </a:rPr>
              <a:t>Поднадзорные объекты по субъектам РФ</a:t>
            </a:r>
            <a:endParaRPr lang="ru-RU" altLang="ru-RU" sz="2000" b="1" dirty="0"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265" y="2110976"/>
            <a:ext cx="8982075" cy="3911241"/>
          </a:xfrm>
          <a:prstGeom prst="rect">
            <a:avLst/>
          </a:prstGeom>
        </p:spPr>
      </p:pic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4" name="Picture 41" descr="fsetan_emblema2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70434500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948264" y="6393097"/>
            <a:ext cx="2026096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7E569A1-9ECC-46B8-AD65-F30607F4ADD7}" type="slidenum">
              <a:rPr lang="ru-RU" altLang="ru-RU" sz="1600" smtClean="0"/>
              <a:t>29</a:t>
            </a:fld>
            <a:endParaRPr lang="ru-RU" altLang="ru-RU" sz="1600" dirty="0"/>
          </a:p>
        </p:txBody>
      </p:sp>
      <p:sp>
        <p:nvSpPr>
          <p:cNvPr id="14344" name="Скругленный прямоугольник 1"/>
          <p:cNvSpPr>
            <a:spLocks noChangeArrowheads="1"/>
          </p:cNvSpPr>
          <p:nvPr/>
        </p:nvSpPr>
        <p:spPr bwMode="auto">
          <a:xfrm>
            <a:off x="827584" y="1627212"/>
            <a:ext cx="7416800" cy="387821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+mn-lt"/>
              </a:rPr>
              <a:t>Работа с бесхозяйными объектами</a:t>
            </a:r>
            <a:endParaRPr lang="ru-RU" altLang="ru-RU" sz="2000" b="1" dirty="0"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2204864"/>
            <a:ext cx="7907206" cy="4188233"/>
          </a:xfrm>
          <a:prstGeom prst="rect">
            <a:avLst/>
          </a:prstGeom>
        </p:spPr>
      </p:pic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9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3" name="Picture 41" descr="fsetan_emblema20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99553499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0" y="1987550"/>
            <a:ext cx="9144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1" hangingPunct="1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53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206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513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3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068" name="Picture 41" descr="fsetan_emblema20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Line 2"/>
          <p:cNvSpPr>
            <a:spLocks noChangeShapeType="1"/>
          </p:cNvSpPr>
          <p:nvPr/>
        </p:nvSpPr>
        <p:spPr bwMode="auto">
          <a:xfrm flipV="1">
            <a:off x="0" y="-987425"/>
            <a:ext cx="9144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 eaLnBrk="1" hangingPunct="1">
              <a:defRPr/>
            </a:pP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B9288-1EF4-4429-8ADD-1A0445CD50AB}" type="slidenum">
              <a:rPr lang="ru-RU" altLang="ru-RU" smtClean="0"/>
              <a:t>3</a:t>
            </a:fld>
            <a:endParaRPr lang="ru-RU" altLang="ru-RU" dirty="0"/>
          </a:p>
        </p:txBody>
      </p:sp>
      <p:sp>
        <p:nvSpPr>
          <p:cNvPr id="12" name="Скругленный прямоугольник 9"/>
          <p:cNvSpPr>
            <a:spLocks noChangeArrowheads="1"/>
          </p:cNvSpPr>
          <p:nvPr/>
        </p:nvSpPr>
        <p:spPr bwMode="auto">
          <a:xfrm>
            <a:off x="1115616" y="1733894"/>
            <a:ext cx="7128792" cy="1080343"/>
          </a:xfrm>
          <a:prstGeom prst="roundRect">
            <a:avLst>
              <a:gd name="adj" fmla="val 16667"/>
            </a:avLst>
          </a:prstGeom>
          <a:solidFill>
            <a:srgbClr val="F1F8F9"/>
          </a:solidFill>
          <a:ln w="31750" cap="sq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altLang="ru-RU" sz="3200" b="1" dirty="0">
                <a:solidFill>
                  <a:srgbClr val="002060"/>
                </a:solidFill>
                <a:latin typeface="+mn-lt"/>
              </a:rPr>
              <a:t>ГОСУДАРСТВЕННЫЙ ЭНЕРГЕТИЧЕСКИЙ НАДЗОР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798" y="3074294"/>
            <a:ext cx="7125610" cy="364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779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dirty="0"/>
              <a:t>5</a:t>
            </a:r>
          </a:p>
        </p:txBody>
      </p:sp>
      <p:sp>
        <p:nvSpPr>
          <p:cNvPr id="4118" name="Скругленный прямоугольник 1"/>
          <p:cNvSpPr>
            <a:spLocks noChangeArrowheads="1"/>
          </p:cNvSpPr>
          <p:nvPr/>
        </p:nvSpPr>
        <p:spPr bwMode="auto">
          <a:xfrm>
            <a:off x="713459" y="1484784"/>
            <a:ext cx="7772400" cy="504056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ru-RU" altLang="ru-RU" sz="2000" b="1" dirty="0">
                <a:latin typeface="+mn-lt"/>
              </a:rPr>
              <a:t>Аварии и несчастные случаи</a:t>
            </a:r>
          </a:p>
          <a:p>
            <a:pPr algn="ctr" eaLnBrk="1" hangingPunct="1">
              <a:spcBef>
                <a:spcPts val="0"/>
              </a:spcBef>
            </a:pPr>
            <a:endParaRPr lang="ru-RU" altLang="ru-RU" sz="2000" b="1" dirty="0"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5824072"/>
              </p:ext>
            </p:extLst>
          </p:nvPr>
        </p:nvGraphicFramePr>
        <p:xfrm>
          <a:off x="382038" y="1916832"/>
          <a:ext cx="8352928" cy="2682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17646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2682456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186036404"/>
              </p:ext>
            </p:extLst>
          </p:nvPr>
        </p:nvGraphicFramePr>
        <p:xfrm>
          <a:off x="827584" y="1844824"/>
          <a:ext cx="7776864" cy="3077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1696" y="5176681"/>
            <a:ext cx="8080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Информация о результатах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расследования внесена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 подсистему КСИ своевременно и в полном объеме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766" y="5768315"/>
            <a:ext cx="7999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Несчастных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случаев на объектах ГТС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2016-2020 годах не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зафиксировано</a:t>
            </a: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5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6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9" name="Picture 41" descr="fsetan_emblema2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1733777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8404E7-4392-455D-B7F2-2FB2D98FD9B5}" type="slidenum">
              <a:rPr lang="ru-RU" altLang="ru-RU" sz="1600" smtClean="0"/>
              <a:t>31</a:t>
            </a:fld>
            <a:endParaRPr lang="ru-RU" alt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9" y="1693864"/>
            <a:ext cx="8280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Фотоматериалы с места аварии на р. </a:t>
            </a:r>
            <a:r>
              <a:rPr lang="ru-RU" sz="2000" b="1" dirty="0" err="1" smtClean="0">
                <a:latin typeface="+mn-lt"/>
                <a:cs typeface="Times New Roman" panose="02020603050405020304" pitchFamily="18" charset="0"/>
              </a:rPr>
              <a:t>Городянка</a:t>
            </a: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  </a:t>
            </a:r>
            <a:br>
              <a:rPr lang="ru-RU" sz="20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Московской области</a:t>
            </a:r>
            <a:endParaRPr lang="ru-RU" sz="2000" b="1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281" y="2708920"/>
            <a:ext cx="4006815" cy="31182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6006" y="2708920"/>
            <a:ext cx="3923195" cy="3118258"/>
          </a:xfrm>
          <a:prstGeom prst="rect">
            <a:avLst/>
          </a:prstGeom>
        </p:spPr>
      </p:pic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6" name="Picture 41" descr="fsetan_emblema2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56992028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8404E7-4392-455D-B7F2-2FB2D98FD9B5}" type="slidenum">
              <a:rPr lang="ru-RU" altLang="ru-RU" sz="1600" smtClean="0"/>
              <a:t>32</a:t>
            </a:fld>
            <a:endParaRPr lang="ru-RU" alt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9" y="1693864"/>
            <a:ext cx="8280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Фотоматериалы с места аварии на р. </a:t>
            </a:r>
            <a:r>
              <a:rPr lang="ru-RU" sz="2000" b="1" dirty="0" err="1" smtClean="0">
                <a:latin typeface="+mn-lt"/>
                <a:cs typeface="Times New Roman" panose="02020603050405020304" pitchFamily="18" charset="0"/>
              </a:rPr>
              <a:t>Городянка</a:t>
            </a: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  </a:t>
            </a:r>
            <a:br>
              <a:rPr lang="ru-RU" sz="20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Московской области</a:t>
            </a:r>
            <a:endParaRPr lang="ru-RU" sz="20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6" name="Picture 41" descr="fsetan_emblema20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45" y="2663694"/>
            <a:ext cx="4048806" cy="31389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063" y="2663694"/>
            <a:ext cx="3854385" cy="313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03401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8404E7-4392-455D-B7F2-2FB2D98FD9B5}" type="slidenum">
              <a:rPr lang="ru-RU" altLang="ru-RU" sz="1600" smtClean="0"/>
              <a:t>33</a:t>
            </a:fld>
            <a:endParaRPr lang="ru-RU" alt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9" y="1693864"/>
            <a:ext cx="8280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Фотоматериалы с места аварии на р. </a:t>
            </a:r>
            <a:r>
              <a:rPr lang="ru-RU" sz="2000" b="1" dirty="0" err="1" smtClean="0">
                <a:latin typeface="+mn-lt"/>
                <a:cs typeface="Times New Roman" panose="02020603050405020304" pitchFamily="18" charset="0"/>
              </a:rPr>
              <a:t>Городянка</a:t>
            </a: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  </a:t>
            </a:r>
            <a:br>
              <a:rPr lang="ru-RU" sz="20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Московской области</a:t>
            </a:r>
            <a:endParaRPr lang="ru-RU" sz="20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6" name="Picture 41" descr="fsetan_emblema20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image25.jpe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5425" y="2663695"/>
            <a:ext cx="4048807" cy="313898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063" y="2663694"/>
            <a:ext cx="3854385" cy="313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156055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8404E7-4392-455D-B7F2-2FB2D98FD9B5}" type="slidenum">
              <a:rPr lang="ru-RU" altLang="ru-RU" sz="1600" smtClean="0"/>
              <a:t>34</a:t>
            </a:fld>
            <a:endParaRPr lang="ru-RU" altLang="ru-R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683569" y="1693864"/>
            <a:ext cx="8280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Фотоматериалы с места аварии на р. </a:t>
            </a:r>
            <a:r>
              <a:rPr lang="ru-RU" sz="2000" b="1" dirty="0" err="1" smtClean="0">
                <a:latin typeface="+mn-lt"/>
                <a:cs typeface="Times New Roman" panose="02020603050405020304" pitchFamily="18" charset="0"/>
              </a:rPr>
              <a:t>Городянка</a:t>
            </a: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  </a:t>
            </a:r>
            <a:br>
              <a:rPr lang="ru-RU" sz="2000" b="1" dirty="0" smtClean="0">
                <a:latin typeface="+mn-lt"/>
                <a:cs typeface="Times New Roman" panose="02020603050405020304" pitchFamily="18" charset="0"/>
              </a:rPr>
            </a:br>
            <a:r>
              <a:rPr lang="ru-RU" sz="2000" b="1" dirty="0" smtClean="0">
                <a:latin typeface="+mn-lt"/>
                <a:cs typeface="Times New Roman" panose="02020603050405020304" pitchFamily="18" charset="0"/>
              </a:rPr>
              <a:t>Московской области</a:t>
            </a:r>
            <a:endParaRPr lang="ru-RU" sz="20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6" name="Picture 41" descr="fsetan_emblema20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25" y="2663693"/>
            <a:ext cx="4048807" cy="313898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0063" y="2663693"/>
            <a:ext cx="3854385" cy="313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463026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6801BF-8EC2-4348-B918-16DEEE6C87D2}" type="slidenum">
              <a:rPr lang="ru-RU" altLang="ru-RU" sz="1600" smtClean="0"/>
              <a:t>35</a:t>
            </a:fld>
            <a:endParaRPr lang="ru-RU" altLang="ru-RU" sz="1600" dirty="0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138785"/>
              </p:ext>
            </p:extLst>
          </p:nvPr>
        </p:nvGraphicFramePr>
        <p:xfrm>
          <a:off x="251520" y="1520592"/>
          <a:ext cx="8640960" cy="4682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/>
              </a:tblGrid>
              <a:tr h="468248">
                <a:tc>
                  <a:txBody>
                    <a:bodyPr/>
                    <a:lstStyle/>
                    <a:p>
                      <a:pPr algn="ctr"/>
                      <a:r>
                        <a:rPr lang="ru-RU" sz="2000" u="none" dirty="0" smtClean="0">
                          <a:solidFill>
                            <a:schemeClr val="tx1"/>
                          </a:solidFill>
                        </a:rPr>
                        <a:t>Общая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статистика по проведенным проверкам</a:t>
                      </a:r>
                      <a:endParaRPr lang="ru-RU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797918"/>
              </p:ext>
            </p:extLst>
          </p:nvPr>
        </p:nvGraphicFramePr>
        <p:xfrm>
          <a:off x="107504" y="2132856"/>
          <a:ext cx="3164086" cy="4176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0651714"/>
              </p:ext>
            </p:extLst>
          </p:nvPr>
        </p:nvGraphicFramePr>
        <p:xfrm>
          <a:off x="3347864" y="2132856"/>
          <a:ext cx="2808312" cy="4248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7418372"/>
              </p:ext>
            </p:extLst>
          </p:nvPr>
        </p:nvGraphicFramePr>
        <p:xfrm>
          <a:off x="6012160" y="2060848"/>
          <a:ext cx="2952328" cy="4320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4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5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6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9" name="Picture 41" descr="fsetan_emblema200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01412421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8404E7-4392-455D-B7F2-2FB2D98FD9B5}" type="slidenum">
              <a:rPr lang="ru-RU" altLang="ru-RU" sz="1600" smtClean="0"/>
              <a:t>36</a:t>
            </a:fld>
            <a:endParaRPr lang="ru-RU" altLang="ru-RU" sz="1600" dirty="0"/>
          </a:p>
        </p:txBody>
      </p:sp>
      <p:sp>
        <p:nvSpPr>
          <p:cNvPr id="4118" name="Скругленный прямоугольник 1"/>
          <p:cNvSpPr>
            <a:spLocks noChangeArrowheads="1"/>
          </p:cNvSpPr>
          <p:nvPr/>
        </p:nvSpPr>
        <p:spPr bwMode="auto">
          <a:xfrm>
            <a:off x="713459" y="910766"/>
            <a:ext cx="7772400" cy="647700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ru-RU" altLang="ru-RU" sz="2000" b="1" dirty="0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9"/>
          <p:cNvSpPr>
            <a:spLocks noChangeArrowheads="1"/>
          </p:cNvSpPr>
          <p:nvPr/>
        </p:nvSpPr>
        <p:spPr bwMode="auto">
          <a:xfrm>
            <a:off x="827583" y="1651992"/>
            <a:ext cx="7848871" cy="1080343"/>
          </a:xfrm>
          <a:prstGeom prst="roundRect">
            <a:avLst>
              <a:gd name="adj" fmla="val 16667"/>
            </a:avLst>
          </a:prstGeom>
          <a:solidFill>
            <a:srgbClr val="F1F8F9"/>
          </a:solidFill>
          <a:ln w="31750" cap="sq" algn="ctr">
            <a:solidFill>
              <a:srgbClr val="0070C0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ru-RU" sz="3200" b="1" dirty="0">
                <a:latin typeface="+mn-lt"/>
                <a:cs typeface="Times New Roman" panose="02020603050405020304" pitchFamily="18" charset="0"/>
              </a:rPr>
              <a:t>ГОСУДАРСТВЕННЫЙ ГОРНЫЙ НАДЗОР</a:t>
            </a:r>
          </a:p>
          <a:p>
            <a:pPr algn="ctr" eaLnBrk="1" hangingPunct="1">
              <a:lnSpc>
                <a:spcPct val="90000"/>
              </a:lnSpc>
            </a:pPr>
            <a:endParaRPr lang="ru-RU" altLang="ru-RU" sz="32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814798"/>
            <a:ext cx="7560840" cy="3962424"/>
          </a:xfrm>
          <a:prstGeom prst="rect">
            <a:avLst/>
          </a:prstGeom>
        </p:spPr>
      </p:pic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6" name="Picture 41" descr="fsetan_emblema2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4106498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0AE262A-EE60-4495-81B8-EC18BC02752E}" type="slidenum">
              <a:rPr lang="ru-RU" altLang="ru-RU" sz="1600" smtClean="0"/>
              <a:t>37</a:t>
            </a:fld>
            <a:endParaRPr lang="ru-RU" altLang="ru-RU" sz="1600" dirty="0"/>
          </a:p>
        </p:txBody>
      </p:sp>
      <p:sp>
        <p:nvSpPr>
          <p:cNvPr id="4118" name="Скругленный прямоугольник 1"/>
          <p:cNvSpPr>
            <a:spLocks noChangeArrowheads="1"/>
          </p:cNvSpPr>
          <p:nvPr/>
        </p:nvSpPr>
        <p:spPr bwMode="auto">
          <a:xfrm>
            <a:off x="713459" y="1628331"/>
            <a:ext cx="7772400" cy="868435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ru-RU" altLang="ru-RU" sz="800" dirty="0" smtClean="0">
              <a:solidFill>
                <a:srgbClr val="002060"/>
              </a:solidFill>
            </a:endParaRPr>
          </a:p>
          <a:p>
            <a:pPr algn="ctr" eaLnBrk="1" hangingPunct="1">
              <a:spcBef>
                <a:spcPts val="0"/>
              </a:spcBef>
            </a:pPr>
            <a:r>
              <a:rPr lang="ru-RU" altLang="ru-RU" sz="2000" b="1" dirty="0" smtClean="0">
                <a:latin typeface="+mn-lt"/>
              </a:rPr>
              <a:t>ПОДНАДЗОРНЫЕ ОРГАНИЗАЦИИ</a:t>
            </a:r>
          </a:p>
        </p:txBody>
      </p:sp>
      <p:sp>
        <p:nvSpPr>
          <p:cNvPr id="9" name="Объект 1"/>
          <p:cNvSpPr>
            <a:spLocks noGrp="1"/>
          </p:cNvSpPr>
          <p:nvPr>
            <p:ph sz="half" idx="1"/>
          </p:nvPr>
        </p:nvSpPr>
        <p:spPr>
          <a:xfrm>
            <a:off x="395535" y="2492896"/>
            <a:ext cx="8352928" cy="3597747"/>
          </a:xfrm>
          <a:solidFill>
            <a:schemeClr val="lt1">
              <a:alpha val="87000"/>
            </a:schemeClr>
          </a:solidFill>
          <a:ln w="28575">
            <a:solidFill>
              <a:schemeClr val="accent1">
                <a:lumMod val="75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 marL="0" indent="0" algn="ctr">
              <a:buNone/>
            </a:pPr>
            <a:endParaRPr lang="ru-RU" sz="3100" dirty="0" smtClean="0">
              <a:latin typeface="+mj-lt"/>
              <a:cs typeface="Times New Roman" pitchFamily="18" charset="0"/>
            </a:endParaRP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 smtClean="0">
                <a:cs typeface="Times New Roman" pitchFamily="18" charset="0"/>
              </a:rPr>
              <a:t>В государственном реестре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5600" dirty="0" smtClean="0">
                <a:cs typeface="Times New Roman" pitchFamily="18" charset="0"/>
              </a:rPr>
              <a:t>опасных производственных объектов зарегистрировано:</a:t>
            </a:r>
          </a:p>
          <a:p>
            <a:pPr marL="0" indent="0" algn="ctr">
              <a:spcBef>
                <a:spcPts val="600"/>
              </a:spcBef>
              <a:buNone/>
            </a:pPr>
            <a:endParaRPr lang="ru-RU" sz="2500" i="1" dirty="0" smtClean="0">
              <a:latin typeface="+mj-lt"/>
              <a:cs typeface="Times New Roman" pitchFamily="18" charset="0"/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ru-RU" sz="5500" b="1" i="1" dirty="0" smtClean="0">
                <a:latin typeface="+mj-lt"/>
                <a:cs typeface="Times New Roman" pitchFamily="18" charset="0"/>
              </a:rPr>
              <a:t>     поднадзорных организаций (эксплуатирующие </a:t>
            </a:r>
            <a:r>
              <a:rPr lang="ru-RU" sz="5500" b="1" i="1" dirty="0" err="1" smtClean="0">
                <a:latin typeface="+mj-lt"/>
                <a:cs typeface="Times New Roman" pitchFamily="18" charset="0"/>
              </a:rPr>
              <a:t>опо</a:t>
            </a:r>
            <a:r>
              <a:rPr lang="ru-RU" sz="5500" b="1" i="1" dirty="0" smtClean="0">
                <a:latin typeface="+mj-lt"/>
                <a:cs typeface="Times New Roman" pitchFamily="18" charset="0"/>
              </a:rPr>
              <a:t>)</a:t>
            </a:r>
            <a:r>
              <a:rPr lang="ru-RU" sz="5500" b="1" dirty="0" smtClean="0">
                <a:latin typeface="+mj-lt"/>
                <a:cs typeface="Times New Roman" pitchFamily="18" charset="0"/>
              </a:rPr>
              <a:t> </a:t>
            </a:r>
            <a:r>
              <a:rPr lang="ru-RU" sz="55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- </a:t>
            </a:r>
            <a:r>
              <a:rPr lang="ru-RU" sz="55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172</a:t>
            </a:r>
            <a:r>
              <a:rPr lang="ru-RU" sz="55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       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ru-RU" sz="5500" b="1" i="1" dirty="0" smtClean="0">
                <a:latin typeface="+mj-lt"/>
                <a:cs typeface="Times New Roman" pitchFamily="18" charset="0"/>
              </a:rPr>
              <a:t>опасных производственных объектов </a:t>
            </a:r>
            <a:r>
              <a:rPr lang="ru-RU" sz="55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– 281</a:t>
            </a:r>
          </a:p>
          <a:p>
            <a:pPr marL="0" indent="0" algn="ctr">
              <a:spcBef>
                <a:spcPts val="600"/>
              </a:spcBef>
              <a:buNone/>
            </a:pPr>
            <a:r>
              <a:rPr lang="ru-RU" sz="55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700" dirty="0" smtClean="0">
                <a:latin typeface="+mj-lt"/>
                <a:cs typeface="Times New Roman" pitchFamily="18" charset="0"/>
              </a:rPr>
              <a:t>   </a:t>
            </a:r>
            <a:endParaRPr lang="ru-RU" sz="3700" dirty="0" smtClean="0">
              <a:latin typeface="+mj-lt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700" dirty="0">
                <a:latin typeface="+mj-lt"/>
                <a:cs typeface="Times New Roman" pitchFamily="18" charset="0"/>
              </a:rPr>
              <a:t> </a:t>
            </a:r>
            <a:r>
              <a:rPr lang="ru-RU" sz="3700" dirty="0" smtClean="0">
                <a:latin typeface="+mj-lt"/>
                <a:cs typeface="Times New Roman" pitchFamily="18" charset="0"/>
              </a:rPr>
              <a:t>    </a:t>
            </a:r>
            <a:r>
              <a:rPr lang="ru-RU" sz="5600" dirty="0" smtClean="0">
                <a:latin typeface="+mj-lt"/>
                <a:cs typeface="Times New Roman" pitchFamily="18" charset="0"/>
              </a:rPr>
              <a:t>по классам опасности: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5600" dirty="0" smtClean="0">
                <a:latin typeface="+mj-lt"/>
                <a:cs typeface="Times New Roman" pitchFamily="18" charset="0"/>
              </a:rPr>
              <a:t>    </a:t>
            </a:r>
            <a:r>
              <a:rPr lang="en-US" sz="5600" dirty="0" smtClean="0">
                <a:latin typeface="+mj-lt"/>
                <a:cs typeface="Times New Roman" pitchFamily="18" charset="0"/>
              </a:rPr>
              <a:t>I</a:t>
            </a:r>
            <a:r>
              <a:rPr lang="ru-RU" sz="5600" dirty="0" smtClean="0">
                <a:latin typeface="+mj-lt"/>
                <a:cs typeface="Times New Roman" pitchFamily="18" charset="0"/>
              </a:rPr>
              <a:t> класс  </a:t>
            </a:r>
            <a:r>
              <a:rPr lang="ru-RU" sz="56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56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1</a:t>
            </a:r>
            <a:r>
              <a:rPr lang="ru-RU" sz="5600" dirty="0" smtClean="0">
                <a:latin typeface="+mj-lt"/>
                <a:cs typeface="Times New Roman" pitchFamily="18" charset="0"/>
              </a:rPr>
              <a:t>                     </a:t>
            </a:r>
            <a:r>
              <a:rPr lang="en-US" sz="5600" dirty="0" smtClean="0">
                <a:latin typeface="+mj-lt"/>
                <a:cs typeface="Times New Roman" pitchFamily="18" charset="0"/>
              </a:rPr>
              <a:t>III</a:t>
            </a:r>
            <a:r>
              <a:rPr lang="ru-RU" sz="5600" dirty="0" smtClean="0">
                <a:latin typeface="+mj-lt"/>
                <a:cs typeface="Times New Roman" pitchFamily="18" charset="0"/>
              </a:rPr>
              <a:t> </a:t>
            </a:r>
            <a:r>
              <a:rPr lang="ru-RU" sz="5600" dirty="0">
                <a:latin typeface="+mj-lt"/>
                <a:cs typeface="Times New Roman" pitchFamily="18" charset="0"/>
              </a:rPr>
              <a:t>класс </a:t>
            </a:r>
            <a:r>
              <a:rPr lang="ru-RU" sz="56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–  </a:t>
            </a:r>
            <a:r>
              <a:rPr lang="ru-RU" sz="56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237</a:t>
            </a:r>
            <a:r>
              <a:rPr lang="ru-RU" sz="56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  </a:t>
            </a:r>
          </a:p>
          <a:p>
            <a:pPr marL="0" indent="0" algn="ctr">
              <a:buNone/>
            </a:pPr>
            <a:r>
              <a:rPr lang="en-US" sz="5600" dirty="0" smtClean="0">
                <a:latin typeface="+mj-lt"/>
                <a:cs typeface="Times New Roman" pitchFamily="18" charset="0"/>
              </a:rPr>
              <a:t>II</a:t>
            </a:r>
            <a:r>
              <a:rPr lang="ru-RU" sz="5600" dirty="0" smtClean="0">
                <a:latin typeface="+mj-lt"/>
                <a:cs typeface="Times New Roman" pitchFamily="18" charset="0"/>
              </a:rPr>
              <a:t> класс </a:t>
            </a:r>
            <a:r>
              <a:rPr lang="ru-RU" sz="56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– </a:t>
            </a:r>
            <a:r>
              <a:rPr lang="ru-RU" sz="56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42 </a:t>
            </a:r>
            <a:r>
              <a:rPr lang="ru-RU" sz="5600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                  </a:t>
            </a:r>
            <a:r>
              <a:rPr lang="en-US" sz="5600" dirty="0" smtClean="0">
                <a:latin typeface="+mj-lt"/>
                <a:cs typeface="Times New Roman" pitchFamily="18" charset="0"/>
              </a:rPr>
              <a:t>IV</a:t>
            </a:r>
            <a:r>
              <a:rPr lang="ru-RU" sz="5600" dirty="0" smtClean="0">
                <a:latin typeface="+mj-lt"/>
                <a:cs typeface="Times New Roman" pitchFamily="18" charset="0"/>
              </a:rPr>
              <a:t> </a:t>
            </a:r>
            <a:r>
              <a:rPr lang="ru-RU" sz="5600" dirty="0">
                <a:latin typeface="+mj-lt"/>
                <a:cs typeface="Times New Roman" pitchFamily="18" charset="0"/>
              </a:rPr>
              <a:t>класс </a:t>
            </a:r>
            <a:r>
              <a:rPr lang="ru-RU" sz="56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–  </a:t>
            </a:r>
            <a:r>
              <a:rPr lang="ru-RU" sz="56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1</a:t>
            </a:r>
          </a:p>
          <a:p>
            <a:pPr marL="0" indent="0" algn="ctr">
              <a:buNone/>
            </a:pPr>
            <a:endParaRPr lang="ru-RU" sz="56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56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Организации эксплуатирующие не опасные объекты </a:t>
            </a:r>
            <a:r>
              <a:rPr lang="ru-RU" sz="5600" b="1" dirty="0" smtClean="0">
                <a:solidFill>
                  <a:srgbClr val="C00000"/>
                </a:solidFill>
                <a:latin typeface="+mj-lt"/>
                <a:cs typeface="Times New Roman" pitchFamily="18" charset="0"/>
              </a:rPr>
              <a:t>- 379</a:t>
            </a:r>
            <a:endParaRPr lang="ru-RU" sz="5600" b="1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+mj-lt"/>
                <a:cs typeface="Times New Roman" pitchFamily="18" charset="0"/>
              </a:rPr>
              <a:t>                              </a:t>
            </a:r>
            <a:endParaRPr lang="ru-RU" sz="3400" dirty="0" smtClean="0">
              <a:latin typeface="+mj-lt"/>
              <a:cs typeface="Times New Roman" pitchFamily="18" charset="0"/>
            </a:endParaRPr>
          </a:p>
          <a:p>
            <a:pPr marL="0" indent="0" algn="ctr">
              <a:buNone/>
            </a:pPr>
            <a:endParaRPr lang="ru-RU" sz="4300" dirty="0">
              <a:latin typeface="+mj-lt"/>
              <a:cs typeface="Times New Roman" pitchFamily="18" charset="0"/>
            </a:endParaRPr>
          </a:p>
        </p:txBody>
      </p:sp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6" name="Picture 41" descr="fsetan_emblema20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7751335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1F68DDF-E24D-43A2-9422-51C304330847}" type="slidenum">
              <a:rPr lang="ru-RU" altLang="ru-RU" sz="1600" smtClean="0"/>
              <a:t>38</a:t>
            </a:fld>
            <a:endParaRPr lang="ru-RU" altLang="ru-RU" sz="1600" dirty="0"/>
          </a:p>
        </p:txBody>
      </p:sp>
      <p:sp>
        <p:nvSpPr>
          <p:cNvPr id="4118" name="Скругленный прямоугольник 1"/>
          <p:cNvSpPr>
            <a:spLocks noChangeArrowheads="1"/>
          </p:cNvSpPr>
          <p:nvPr/>
        </p:nvSpPr>
        <p:spPr bwMode="auto">
          <a:xfrm>
            <a:off x="713459" y="1556792"/>
            <a:ext cx="7772400" cy="504056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ru-RU" altLang="ru-RU" sz="2000" b="1" dirty="0" smtClean="0">
                <a:latin typeface="+mn-lt"/>
              </a:rPr>
              <a:t>Аварии и несчастные случаи</a:t>
            </a:r>
          </a:p>
          <a:p>
            <a:pPr algn="ctr" eaLnBrk="1" hangingPunct="1">
              <a:spcBef>
                <a:spcPts val="0"/>
              </a:spcBef>
            </a:pPr>
            <a:endParaRPr lang="ru-RU" altLang="ru-RU" sz="2000" b="1" dirty="0"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23528" y="1632519"/>
          <a:ext cx="8352928" cy="445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4457001">
                <a:tc>
                  <a:txBody>
                    <a:bodyPr/>
                    <a:lstStyle/>
                    <a:p>
                      <a:pPr algn="ctr"/>
                      <a:endParaRPr lang="ru-RU" sz="1050" dirty="0" smtClean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accent4"/>
                          </a:solidFill>
                        </a:rPr>
                        <a:t>                                                               </a:t>
                      </a:r>
                      <a:endParaRPr lang="ru-RU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 smtClean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5" name="Диаграмма 4" descr="Несчастные случаи&#10;" title="Несчастные случаи"/>
          <p:cNvGraphicFramePr/>
          <p:nvPr>
            <p:extLst>
              <p:ext uri="{D42A27DB-BD31-4B8C-83A1-F6EECF244321}">
                <p14:modId xmlns:p14="http://schemas.microsoft.com/office/powerpoint/2010/main" val="929541476"/>
              </p:ext>
            </p:extLst>
          </p:nvPr>
        </p:nvGraphicFramePr>
        <p:xfrm>
          <a:off x="398962" y="1988840"/>
          <a:ext cx="8205485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23840" y="6089520"/>
            <a:ext cx="8080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Информация о результатах расследований внесена в подсистему КСИ своевременно и в полном объеме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2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5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8" name="Picture 41" descr="fsetan_emblema2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4137416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1F68DDF-E24D-43A2-9422-51C304330847}" type="slidenum">
              <a:rPr lang="ru-RU" altLang="ru-RU" sz="1600" smtClean="0"/>
              <a:t>39</a:t>
            </a:fld>
            <a:endParaRPr lang="ru-RU" altLang="ru-RU" sz="1600" dirty="0"/>
          </a:p>
        </p:txBody>
      </p:sp>
      <p:sp>
        <p:nvSpPr>
          <p:cNvPr id="4118" name="Скругленный прямоугольник 1"/>
          <p:cNvSpPr>
            <a:spLocks noChangeArrowheads="1"/>
          </p:cNvSpPr>
          <p:nvPr/>
        </p:nvSpPr>
        <p:spPr bwMode="auto">
          <a:xfrm>
            <a:off x="713459" y="1628800"/>
            <a:ext cx="7772400" cy="504056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ru-RU" altLang="ru-RU" sz="2000" b="1" dirty="0" smtClean="0">
                <a:latin typeface="+mn-lt"/>
              </a:rPr>
              <a:t>Аварии и несчастные случаи</a:t>
            </a:r>
          </a:p>
          <a:p>
            <a:pPr algn="ctr" eaLnBrk="1" hangingPunct="1">
              <a:spcBef>
                <a:spcPts val="0"/>
              </a:spcBef>
            </a:pPr>
            <a:endParaRPr lang="ru-RU" altLang="ru-RU" sz="2000" b="1" dirty="0">
              <a:latin typeface="+mn-lt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23528" y="1632519"/>
          <a:ext cx="8352928" cy="4457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76464"/>
                <a:gridCol w="4176464"/>
              </a:tblGrid>
              <a:tr h="4457001">
                <a:tc>
                  <a:txBody>
                    <a:bodyPr/>
                    <a:lstStyle/>
                    <a:p>
                      <a:pPr algn="ctr"/>
                      <a:endParaRPr lang="ru-RU" sz="1050" dirty="0" smtClean="0">
                        <a:solidFill>
                          <a:schemeClr val="accent4"/>
                        </a:solidFill>
                      </a:endParaRPr>
                    </a:p>
                    <a:p>
                      <a:pPr algn="ctr"/>
                      <a:r>
                        <a:rPr lang="ru-RU" sz="1600" baseline="0" dirty="0" smtClean="0">
                          <a:solidFill>
                            <a:schemeClr val="accent4"/>
                          </a:solidFill>
                        </a:rPr>
                        <a:t>                                                               </a:t>
                      </a:r>
                      <a:endParaRPr lang="ru-RU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 smtClean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4100" name="Диаграмма 4099"/>
          <p:cNvGraphicFramePr/>
          <p:nvPr>
            <p:extLst>
              <p:ext uri="{D42A27DB-BD31-4B8C-83A1-F6EECF244321}">
                <p14:modId xmlns:p14="http://schemas.microsoft.com/office/powerpoint/2010/main" val="2728829341"/>
              </p:ext>
            </p:extLst>
          </p:nvPr>
        </p:nvGraphicFramePr>
        <p:xfrm>
          <a:off x="523840" y="2564904"/>
          <a:ext cx="8220160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23840" y="6089520"/>
            <a:ext cx="8080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Информация о результатах расследований внесена в подсистему КСИ своевременно и в полном объеме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2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5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8" name="Picture 41" descr="fsetan_emblema2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84403355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0" y="1290638"/>
            <a:ext cx="9144000" cy="93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eaLnBrk="1" hangingPunct="1">
              <a:spcBef>
                <a:spcPts val="0"/>
              </a:spcBef>
            </a:pPr>
            <a:endParaRPr lang="ru-RU" altLang="ru-RU" dirty="0" smtClean="0">
              <a:latin typeface="+mn-lt"/>
            </a:endParaRPr>
          </a:p>
          <a:p>
            <a:pPr algn="ctr" eaLnBrk="1" hangingPunct="1">
              <a:spcBef>
                <a:spcPts val="0"/>
              </a:spcBef>
            </a:pPr>
            <a:r>
              <a:rPr lang="ru-RU" altLang="ru-RU" b="1" dirty="0" smtClean="0">
                <a:latin typeface="+mn-lt"/>
              </a:rPr>
              <a:t>ПОДНАДЗОРНЫЕ ОБЪЕКТЫ</a:t>
            </a:r>
          </a:p>
          <a:p>
            <a:pPr algn="ctr" eaLnBrk="1" hangingPunct="1">
              <a:spcBef>
                <a:spcPts val="0"/>
              </a:spcBef>
            </a:pPr>
            <a:r>
              <a:rPr lang="ru-RU" altLang="ru-RU" b="1" dirty="0" smtClean="0">
                <a:latin typeface="+mn-lt"/>
              </a:rPr>
              <a:t>государственному </a:t>
            </a:r>
            <a:r>
              <a:rPr lang="ru-RU" altLang="ru-RU" b="1" dirty="0">
                <a:latin typeface="+mn-lt"/>
              </a:rPr>
              <a:t>энергетическому надзору </a:t>
            </a: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1" hangingPunct="1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rgbClr val="2D2D8A">
                      <a:shade val="20000"/>
                      <a:satMod val="200000"/>
                    </a:srgbClr>
                  </a:gs>
                  <a:gs pos="78000">
                    <a:srgbClr val="2D2D8A">
                      <a:tint val="90000"/>
                      <a:shade val="89000"/>
                      <a:satMod val="220000"/>
                    </a:srgbClr>
                  </a:gs>
                  <a:gs pos="100000">
                    <a:srgbClr val="2D2D8A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53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206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13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3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rgbClr val="2D2D8A">
                        <a:shade val="20000"/>
                        <a:satMod val="200000"/>
                      </a:srgbClr>
                    </a:gs>
                    <a:gs pos="78000">
                      <a:srgbClr val="2D2D8A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2D2D8A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rgbClr val="2D2D8A">
                          <a:shade val="20000"/>
                          <a:satMod val="200000"/>
                        </a:srgbClr>
                      </a:gs>
                      <a:gs pos="78000">
                        <a:srgbClr val="2D2D8A">
                          <a:tint val="90000"/>
                          <a:shade val="89000"/>
                          <a:satMod val="220000"/>
                        </a:srgbClr>
                      </a:gs>
                      <a:gs pos="100000">
                        <a:srgbClr val="2D2D8A">
                          <a:tint val="12000"/>
                          <a:satMod val="255000"/>
                        </a:srgb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068" name="Picture 41" descr="fsetan_emblema20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Line 2"/>
          <p:cNvSpPr>
            <a:spLocks noChangeShapeType="1"/>
          </p:cNvSpPr>
          <p:nvPr/>
        </p:nvSpPr>
        <p:spPr bwMode="auto">
          <a:xfrm flipV="1">
            <a:off x="0" y="-987425"/>
            <a:ext cx="9144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 eaLnBrk="1" hangingPunct="1">
              <a:defRPr/>
            </a:pPr>
            <a:endParaRPr lang="ru-RU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388424" y="6321077"/>
            <a:ext cx="298376" cy="400398"/>
          </a:xfrm>
        </p:spPr>
        <p:txBody>
          <a:bodyPr/>
          <a:lstStyle/>
          <a:p>
            <a:fld id="{C0DB9288-1EF4-4429-8ADD-1A0445CD50AB}" type="slidenum">
              <a:rPr lang="ru-RU" altLang="ru-RU" smtClean="0">
                <a:solidFill>
                  <a:srgbClr val="000000"/>
                </a:solidFill>
              </a:rPr>
              <a:pPr/>
              <a:t>4</a:t>
            </a:fld>
            <a:endParaRPr lang="ru-RU" altLang="ru-RU" dirty="0">
              <a:solidFill>
                <a:srgbClr val="0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48" y="2130425"/>
            <a:ext cx="4200508" cy="4291956"/>
          </a:xfrm>
          <a:prstGeom prst="rect">
            <a:avLst/>
          </a:prstGeom>
        </p:spPr>
      </p:pic>
      <p:sp>
        <p:nvSpPr>
          <p:cNvPr id="14" name="Объект 1"/>
          <p:cNvSpPr txBox="1">
            <a:spLocks/>
          </p:cNvSpPr>
          <p:nvPr/>
        </p:nvSpPr>
        <p:spPr bwMode="auto">
          <a:xfrm>
            <a:off x="4766608" y="2216621"/>
            <a:ext cx="4139605" cy="4104456"/>
          </a:xfrm>
          <a:prstGeom prst="rect">
            <a:avLst/>
          </a:prstGeom>
          <a:solidFill>
            <a:schemeClr val="lt1">
              <a:alpha val="87000"/>
            </a:schemeClr>
          </a:solidFill>
          <a:ln w="28575" cap="flat" cmpd="sng" algn="ctr">
            <a:solidFill>
              <a:schemeClr val="accent1">
                <a:lumMod val="75000"/>
              </a:schemeClr>
            </a:solidFill>
            <a:prstDash val="solid"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250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sz="5200" b="1" i="1" u="sng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Отдел государственного энергетического надзора по Московской области: 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</a:pPr>
            <a:endParaRPr lang="ru-RU" sz="4900" b="1" i="1" u="sng" dirty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sz="5600" b="1" dirty="0">
                <a:solidFill>
                  <a:srgbClr val="002060"/>
                </a:solidFill>
                <a:cs typeface="Times New Roman" pitchFamily="18" charset="0"/>
              </a:rPr>
              <a:t>Число поднадзорных организаций  </a:t>
            </a:r>
            <a:r>
              <a:rPr lang="ru-RU" sz="5600" b="1" dirty="0">
                <a:solidFill>
                  <a:srgbClr val="C00000"/>
                </a:solidFill>
                <a:cs typeface="Times New Roman" pitchFamily="18" charset="0"/>
              </a:rPr>
              <a:t>– 5573</a:t>
            </a:r>
            <a:r>
              <a:rPr lang="ru-RU" sz="56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sz="5600" b="1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5600" dirty="0">
                <a:solidFill>
                  <a:srgbClr val="002060"/>
                </a:solidFill>
                <a:cs typeface="Times New Roman" pitchFamily="18" charset="0"/>
              </a:rPr>
              <a:t>в т.ч. электросетевых организаций        </a:t>
            </a:r>
            <a:r>
              <a:rPr lang="ru-RU" sz="5600" b="1" dirty="0">
                <a:solidFill>
                  <a:srgbClr val="C00000"/>
                </a:solidFill>
                <a:cs typeface="Times New Roman" pitchFamily="18" charset="0"/>
              </a:rPr>
              <a:t>- 65</a:t>
            </a:r>
            <a:r>
              <a:rPr lang="ru-RU" sz="5600" b="1" kern="120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5600" dirty="0">
                <a:solidFill>
                  <a:srgbClr val="002060"/>
                </a:solidFill>
                <a:cs typeface="Times New Roman" pitchFamily="18" charset="0"/>
              </a:rPr>
              <a:t>п</a:t>
            </a:r>
            <a:r>
              <a:rPr lang="ru-RU" altLang="ru-RU" sz="5600" dirty="0">
                <a:solidFill>
                  <a:srgbClr val="002060"/>
                </a:solidFill>
                <a:cs typeface="Times New Roman" pitchFamily="18" charset="0"/>
              </a:rPr>
              <a:t>отребителей электрической энергии </a:t>
            </a:r>
            <a:r>
              <a:rPr lang="ru-RU" altLang="ru-RU" sz="5600" b="1" kern="1200" dirty="0">
                <a:solidFill>
                  <a:srgbClr val="C00000"/>
                </a:solidFill>
                <a:cs typeface="Times New Roman" pitchFamily="18" charset="0"/>
              </a:rPr>
              <a:t>–</a:t>
            </a:r>
            <a:r>
              <a:rPr lang="ru-RU" altLang="ru-RU" sz="56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altLang="ru-RU" sz="5600" b="1" kern="1200" dirty="0">
                <a:solidFill>
                  <a:srgbClr val="C00000"/>
                </a:solidFill>
                <a:cs typeface="Times New Roman" pitchFamily="18" charset="0"/>
              </a:rPr>
              <a:t>5474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</a:pPr>
            <a:endParaRPr lang="ru-RU" altLang="ru-RU" sz="5600" b="1" kern="1200" dirty="0">
              <a:solidFill>
                <a:srgbClr val="C00000"/>
              </a:solidFill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sz="5600" b="1" dirty="0">
                <a:solidFill>
                  <a:srgbClr val="002060"/>
                </a:solidFill>
                <a:cs typeface="Times New Roman" pitchFamily="18" charset="0"/>
              </a:rPr>
              <a:t>Число поднадзорных объектов        </a:t>
            </a:r>
            <a:r>
              <a:rPr lang="ru-RU" sz="5600" b="1" dirty="0">
                <a:solidFill>
                  <a:srgbClr val="C00000"/>
                </a:solidFill>
                <a:cs typeface="Times New Roman" pitchFamily="18" charset="0"/>
              </a:rPr>
              <a:t>– 26013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altLang="ru-RU" sz="5600" kern="1200" dirty="0">
                <a:solidFill>
                  <a:srgbClr val="002060"/>
                </a:solidFill>
                <a:cs typeface="Times New Roman" pitchFamily="18" charset="0"/>
              </a:rPr>
              <a:t>тепловых электростанций</a:t>
            </a:r>
            <a:r>
              <a:rPr lang="ru-RU" sz="5600" dirty="0">
                <a:solidFill>
                  <a:srgbClr val="002060"/>
                </a:solidFill>
                <a:cs typeface="Times New Roman" pitchFamily="18" charset="0"/>
              </a:rPr>
              <a:t>  </a:t>
            </a:r>
            <a:r>
              <a:rPr lang="ru-RU" sz="5600" b="1" dirty="0">
                <a:solidFill>
                  <a:srgbClr val="C00000"/>
                </a:solidFill>
                <a:cs typeface="Times New Roman" pitchFamily="18" charset="0"/>
              </a:rPr>
              <a:t>– 12</a:t>
            </a:r>
            <a:endParaRPr lang="ru-RU" sz="5600" dirty="0">
              <a:solidFill>
                <a:srgbClr val="002060"/>
              </a:solidFill>
              <a:cs typeface="Times New Roman" pitchFamily="18" charset="0"/>
            </a:endParaRP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sz="5600" dirty="0">
                <a:solidFill>
                  <a:srgbClr val="002060"/>
                </a:solidFill>
                <a:cs typeface="Times New Roman" pitchFamily="18" charset="0"/>
              </a:rPr>
              <a:t>Котельных        </a:t>
            </a:r>
            <a:r>
              <a:rPr lang="ru-RU" sz="5600" b="1" dirty="0">
                <a:solidFill>
                  <a:srgbClr val="C00000"/>
                </a:solidFill>
                <a:cs typeface="Times New Roman" pitchFamily="18" charset="0"/>
              </a:rPr>
              <a:t>–  2742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ru-RU" sz="5600" dirty="0">
                <a:solidFill>
                  <a:srgbClr val="002060"/>
                </a:solidFill>
                <a:cs typeface="Times New Roman" pitchFamily="18" charset="0"/>
              </a:rPr>
              <a:t>Электрических подстанций </a:t>
            </a:r>
            <a:r>
              <a:rPr lang="ru-RU" sz="5600" b="1" dirty="0">
                <a:solidFill>
                  <a:srgbClr val="C00000"/>
                </a:solidFill>
                <a:cs typeface="Times New Roman" pitchFamily="18" charset="0"/>
              </a:rPr>
              <a:t>– 79627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sz="5600" dirty="0">
                <a:solidFill>
                  <a:srgbClr val="002060"/>
                </a:solidFill>
                <a:cs typeface="Times New Roman" pitchFamily="18" charset="0"/>
              </a:rPr>
              <a:t>Протяженность тепловых сетей </a:t>
            </a:r>
            <a:r>
              <a:rPr lang="ru-RU" sz="5600" b="1" dirty="0">
                <a:solidFill>
                  <a:srgbClr val="C00000"/>
                </a:solidFill>
                <a:cs typeface="Times New Roman" pitchFamily="18" charset="0"/>
              </a:rPr>
              <a:t>10745</a:t>
            </a:r>
            <a:r>
              <a:rPr lang="ru-RU" sz="5600" dirty="0">
                <a:solidFill>
                  <a:srgbClr val="002060"/>
                </a:solidFill>
                <a:cs typeface="Times New Roman" pitchFamily="18" charset="0"/>
              </a:rPr>
              <a:t> км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sz="5600" dirty="0">
                <a:solidFill>
                  <a:srgbClr val="002060"/>
                </a:solidFill>
                <a:cs typeface="Times New Roman" pitchFamily="18" charset="0"/>
              </a:rPr>
              <a:t>Протяженность линий электропередачи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FontTx/>
              <a:buNone/>
            </a:pPr>
            <a:r>
              <a:rPr lang="ru-RU" sz="5600" dirty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ru-RU" sz="5600" b="1" dirty="0">
                <a:solidFill>
                  <a:srgbClr val="C00000"/>
                </a:solidFill>
                <a:cs typeface="Times New Roman" pitchFamily="18" charset="0"/>
              </a:rPr>
              <a:t>146455 </a:t>
            </a:r>
            <a:r>
              <a:rPr lang="ru-RU" sz="5600" dirty="0">
                <a:solidFill>
                  <a:srgbClr val="002060"/>
                </a:solidFill>
                <a:cs typeface="Times New Roman" pitchFamily="18" charset="0"/>
              </a:rPr>
              <a:t>км</a:t>
            </a:r>
          </a:p>
        </p:txBody>
      </p:sp>
    </p:spTree>
    <p:extLst>
      <p:ext uri="{BB962C8B-B14F-4D97-AF65-F5344CB8AC3E}">
        <p14:creationId xmlns:p14="http://schemas.microsoft.com/office/powerpoint/2010/main" val="22141352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B3F572C-4228-4CF8-A953-6447F10257B6}" type="slidenum">
              <a:rPr lang="ru-RU" altLang="ru-RU" sz="1600" smtClean="0"/>
              <a:t>40</a:t>
            </a:fld>
            <a:endParaRPr lang="ru-RU" altLang="ru-RU" sz="1600" dirty="0"/>
          </a:p>
        </p:txBody>
      </p:sp>
      <p:sp>
        <p:nvSpPr>
          <p:cNvPr id="4118" name="Скругленный прямоугольник 1"/>
          <p:cNvSpPr>
            <a:spLocks noChangeArrowheads="1"/>
          </p:cNvSpPr>
          <p:nvPr/>
        </p:nvSpPr>
        <p:spPr bwMode="auto">
          <a:xfrm>
            <a:off x="729848" y="907456"/>
            <a:ext cx="7772400" cy="1150082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endParaRPr lang="ru-RU" alt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/>
          </p:nvPr>
        </p:nvGraphicFramePr>
        <p:xfrm>
          <a:off x="323528" y="1196752"/>
          <a:ext cx="41656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280"/>
                <a:gridCol w="208280"/>
              </a:tblGrid>
              <a:tr h="0">
                <a:tc>
                  <a:txBody>
                    <a:bodyPr/>
                    <a:lstStyle/>
                    <a:p>
                      <a:endParaRPr lang="ru-RU" dirty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050" dirty="0" smtClean="0">
                        <a:solidFill>
                          <a:schemeClr val="accent4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7" y="3188668"/>
            <a:ext cx="7442251" cy="326598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99592" y="1451605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31540" y="1325399"/>
            <a:ext cx="7672908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>
              <a:spcAft>
                <a:spcPts val="0"/>
              </a:spcAft>
            </a:pPr>
            <a:endParaRPr lang="en-US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февраля 2020 произошла авария на патронном производстве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ЗАО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«Климовский Специализированный Патронный Завод».    </a:t>
            </a:r>
            <a:endParaRPr lang="ru-RU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49580" algn="ctr">
              <a:spcAft>
                <a:spcPts val="0"/>
              </a:spcAft>
            </a:pPr>
            <a:r>
              <a:rPr lang="ru-RU" sz="5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</a:t>
            </a:r>
            <a:endParaRPr lang="ru-RU" sz="5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результате аварии пострадала сотрудница предприятия. Лаборант химического анализа и исследований состава взрывчатых веществ была госпитализирована с повреждениями тяжелой степени.</a:t>
            </a:r>
            <a:endParaRPr lang="ru-RU" b="1" dirty="0"/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2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7" name="Picture 41" descr="fsetan_emblema2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31276345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66801BF-8EC2-4348-B918-16DEEE6C87D2}" type="slidenum">
              <a:rPr lang="ru-RU" altLang="ru-RU" sz="1600" smtClean="0"/>
              <a:t>41</a:t>
            </a:fld>
            <a:endParaRPr lang="ru-RU" altLang="ru-RU" sz="1600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201111136"/>
              </p:ext>
            </p:extLst>
          </p:nvPr>
        </p:nvGraphicFramePr>
        <p:xfrm>
          <a:off x="253169" y="2276872"/>
          <a:ext cx="2255912" cy="4280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2925943679"/>
              </p:ext>
            </p:extLst>
          </p:nvPr>
        </p:nvGraphicFramePr>
        <p:xfrm>
          <a:off x="2771800" y="2204864"/>
          <a:ext cx="280831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Диаграмма 26"/>
          <p:cNvGraphicFramePr/>
          <p:nvPr>
            <p:extLst>
              <p:ext uri="{D42A27DB-BD31-4B8C-83A1-F6EECF244321}">
                <p14:modId xmlns:p14="http://schemas.microsoft.com/office/powerpoint/2010/main" val="3356119524"/>
              </p:ext>
            </p:extLst>
          </p:nvPr>
        </p:nvGraphicFramePr>
        <p:xfrm>
          <a:off x="5724128" y="2204864"/>
          <a:ext cx="3168352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795939"/>
              </p:ext>
            </p:extLst>
          </p:nvPr>
        </p:nvGraphicFramePr>
        <p:xfrm>
          <a:off x="323528" y="1484784"/>
          <a:ext cx="8640960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Проведение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плановых проверок 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pSp>
        <p:nvGrpSpPr>
          <p:cNvPr id="10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1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2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6" name="Picture 41" descr="fsetan_emblema2007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8502531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30F3DD8-D5ED-4CA3-8329-FDA751285215}" type="slidenum">
              <a:rPr lang="ru-RU" altLang="ru-RU" sz="1600" smtClean="0"/>
              <a:t>42</a:t>
            </a:fld>
            <a:endParaRPr lang="ru-RU" alt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245901"/>
              </p:ext>
            </p:extLst>
          </p:nvPr>
        </p:nvGraphicFramePr>
        <p:xfrm>
          <a:off x="161681" y="1700808"/>
          <a:ext cx="8730799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079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Проведение внеплановых проверок 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158894468"/>
              </p:ext>
            </p:extLst>
          </p:nvPr>
        </p:nvGraphicFramePr>
        <p:xfrm>
          <a:off x="251520" y="2276872"/>
          <a:ext cx="2304256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602404148"/>
              </p:ext>
            </p:extLst>
          </p:nvPr>
        </p:nvGraphicFramePr>
        <p:xfrm>
          <a:off x="3516095" y="2276872"/>
          <a:ext cx="5472608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6" name="Picture 41" descr="fsetan_emblema2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32861282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1D49587-4A2F-4ACE-805C-BB9AF94CA5CC}" type="slidenum">
              <a:rPr lang="ru-RU" altLang="ru-RU" sz="1600" smtClean="0"/>
              <a:t>43</a:t>
            </a:fld>
            <a:endParaRPr lang="ru-RU" alt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6426550"/>
              </p:ext>
            </p:extLst>
          </p:nvPr>
        </p:nvGraphicFramePr>
        <p:xfrm>
          <a:off x="233689" y="1647840"/>
          <a:ext cx="8874815" cy="701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74815"/>
              </a:tblGrid>
              <a:tr h="655016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</a:rPr>
                        <a:t>Общая результативность надзора и нагрузка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 на инспектора</a:t>
                      </a:r>
                      <a:endParaRPr lang="ru-RU" sz="2000" dirty="0" smtClean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</a:rPr>
                        <a:t>по плановым и внеплановым проверкам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015897952"/>
              </p:ext>
            </p:extLst>
          </p:nvPr>
        </p:nvGraphicFramePr>
        <p:xfrm>
          <a:off x="539552" y="2564904"/>
          <a:ext cx="3528392" cy="3816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3946575166"/>
              </p:ext>
            </p:extLst>
          </p:nvPr>
        </p:nvGraphicFramePr>
        <p:xfrm>
          <a:off x="5004048" y="2636912"/>
          <a:ext cx="3096344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5" name="Picture 41" descr="fsetan_emblema2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03500542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0686022"/>
              </p:ext>
            </p:extLst>
          </p:nvPr>
        </p:nvGraphicFramePr>
        <p:xfrm>
          <a:off x="1115616" y="1556792"/>
          <a:ext cx="7128792" cy="39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8792"/>
              </a:tblGrid>
              <a:tr h="249747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tx1"/>
                          </a:solidFill>
                          <a:latin typeface="+mn-lt"/>
                        </a:rPr>
                        <a:t>Административное</a:t>
                      </a:r>
                      <a:r>
                        <a:rPr lang="ru-RU" sz="2000" baseline="0" dirty="0" smtClean="0">
                          <a:solidFill>
                            <a:schemeClr val="tx1"/>
                          </a:solidFill>
                          <a:latin typeface="+mn-lt"/>
                        </a:rPr>
                        <a:t> производство</a:t>
                      </a:r>
                      <a:endParaRPr lang="ru-RU" sz="2000" dirty="0" smtClean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  <p:sp>
        <p:nvSpPr>
          <p:cNvPr id="10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172400" y="6381750"/>
            <a:ext cx="691556" cy="4316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3AC0F86-4407-4C25-9A3B-0B1544C80F83}" type="slidenum">
              <a:rPr lang="ru-RU" altLang="ru-RU" sz="1600" smtClean="0">
                <a:latin typeface="+mj-lt"/>
                <a:cs typeface="Times New Roman" panose="02020603050405020304" pitchFamily="18" charset="0"/>
              </a:rPr>
              <a:t>44</a:t>
            </a:fld>
            <a:endParaRPr lang="ru-RU" altLang="ru-RU" sz="1600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val="2220091941"/>
              </p:ext>
            </p:extLst>
          </p:nvPr>
        </p:nvGraphicFramePr>
        <p:xfrm>
          <a:off x="397064" y="2060848"/>
          <a:ext cx="2086705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096100549"/>
              </p:ext>
            </p:extLst>
          </p:nvPr>
        </p:nvGraphicFramePr>
        <p:xfrm>
          <a:off x="2411761" y="2060848"/>
          <a:ext cx="2376264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326854808"/>
              </p:ext>
            </p:extLst>
          </p:nvPr>
        </p:nvGraphicFramePr>
        <p:xfrm>
          <a:off x="4716017" y="2060848"/>
          <a:ext cx="2232247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4209117674"/>
              </p:ext>
            </p:extLst>
          </p:nvPr>
        </p:nvGraphicFramePr>
        <p:xfrm>
          <a:off x="6948264" y="2060848"/>
          <a:ext cx="2084807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83568" y="5839410"/>
            <a:ext cx="8204399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ru-RU" sz="1600" b="1" dirty="0" smtClean="0">
                <a:latin typeface="Calibri" panose="020F0502020204030204" pitchFamily="34" charset="0"/>
              </a:rPr>
              <a:t>В 2020 г. направлено в суд </a:t>
            </a:r>
            <a:r>
              <a:rPr lang="ru-RU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2</a:t>
            </a:r>
            <a:r>
              <a:rPr lang="ru-RU" sz="1600" b="1" dirty="0" smtClean="0">
                <a:latin typeface="Calibri" panose="020F0502020204030204" pitchFamily="34" charset="0"/>
              </a:rPr>
              <a:t> протокола ВЗД, по итогам рассмотрения которых</a:t>
            </a:r>
            <a:r>
              <a:rPr lang="en-US" sz="1600" b="1" dirty="0" smtClean="0">
                <a:latin typeface="Calibri" panose="020F0502020204030204" pitchFamily="34" charset="0"/>
              </a:rPr>
              <a:t>:</a:t>
            </a:r>
            <a:r>
              <a:rPr lang="ru-RU" sz="1600" b="1" dirty="0" smtClean="0">
                <a:latin typeface="Calibri" panose="020F0502020204030204" pitchFamily="34" charset="0"/>
              </a:rPr>
              <a:t/>
            </a:r>
            <a:br>
              <a:rPr lang="ru-RU" sz="1600" b="1" dirty="0" smtClean="0">
                <a:latin typeface="Calibri" panose="020F0502020204030204" pitchFamily="34" charset="0"/>
              </a:rPr>
            </a:br>
            <a:r>
              <a:rPr lang="en-US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</a:t>
            </a:r>
            <a:r>
              <a:rPr lang="en-US" sz="1600" b="1" dirty="0" smtClean="0">
                <a:latin typeface="Calibri" panose="020F0502020204030204" pitchFamily="34" charset="0"/>
              </a:rPr>
              <a:t> ˗ </a:t>
            </a:r>
            <a:r>
              <a:rPr lang="ru-RU" sz="1600" b="1" dirty="0" smtClean="0">
                <a:latin typeface="Calibri" panose="020F0502020204030204" pitchFamily="34" charset="0"/>
              </a:rPr>
              <a:t>административное приостановление деятельности</a:t>
            </a:r>
            <a:r>
              <a:rPr lang="en-US" sz="1600" b="1" dirty="0" smtClean="0">
                <a:latin typeface="Calibri" panose="020F0502020204030204" pitchFamily="34" charset="0"/>
              </a:rPr>
              <a:t>;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Calibri" panose="020F0502020204030204" pitchFamily="34" charset="0"/>
              </a:rPr>
              <a:t>1</a:t>
            </a:r>
            <a:r>
              <a:rPr lang="en-US" sz="1600" b="1" dirty="0" smtClean="0">
                <a:latin typeface="Calibri" panose="020F0502020204030204" pitchFamily="34" charset="0"/>
              </a:rPr>
              <a:t> ˗ </a:t>
            </a:r>
            <a:r>
              <a:rPr lang="ru-RU" sz="1600" b="1" dirty="0" smtClean="0">
                <a:latin typeface="Calibri" panose="020F0502020204030204" pitchFamily="34" charset="0"/>
              </a:rPr>
              <a:t>штраф.</a:t>
            </a:r>
            <a:endParaRPr lang="ru-RU" sz="1600" b="1" dirty="0">
              <a:latin typeface="Calibri" panose="020F0502020204030204" pitchFamily="34" charset="0"/>
            </a:endParaRPr>
          </a:p>
        </p:txBody>
      </p:sp>
      <p:grpSp>
        <p:nvGrpSpPr>
          <p:cNvPr id="13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6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2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3" name="Picture 41" descr="fsetan_emblema200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92188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BBFF724-8218-4331-A452-8C42B026752D}" type="slidenum">
              <a:rPr lang="ru-RU" altLang="ru-RU" sz="1600"/>
              <a:t>45</a:t>
            </a:fld>
            <a:endParaRPr lang="ru-RU" altLang="ru-RU" sz="1600" dirty="0"/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6700315"/>
              </p:ext>
            </p:extLst>
          </p:nvPr>
        </p:nvGraphicFramePr>
        <p:xfrm>
          <a:off x="323528" y="1700808"/>
          <a:ext cx="8640960" cy="432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960"/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Суммы наложенных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   /</a:t>
                      </a:r>
                      <a:r>
                        <a:rPr lang="ru-RU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взысканных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ru-RU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  </a:t>
                      </a:r>
                      <a:r>
                        <a:rPr lang="ru-RU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штрафов (тыс. руб.)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2409766565"/>
              </p:ext>
            </p:extLst>
          </p:nvPr>
        </p:nvGraphicFramePr>
        <p:xfrm>
          <a:off x="626818" y="2204864"/>
          <a:ext cx="8121646" cy="37444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259632" y="6021288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% взысканных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</a:rPr>
              <a:t>2019:</a:t>
            </a:r>
            <a:r>
              <a:rPr lang="ru-RU" sz="1600" dirty="0"/>
              <a:t> </a:t>
            </a:r>
            <a:r>
              <a:rPr lang="ru-RU" sz="1600" dirty="0" smtClean="0"/>
              <a:t>– </a:t>
            </a:r>
            <a:r>
              <a:rPr lang="ru-RU" sz="1600" b="1" dirty="0" smtClean="0">
                <a:solidFill>
                  <a:srgbClr val="C00000"/>
                </a:solidFill>
              </a:rPr>
              <a:t>78 %</a:t>
            </a:r>
          </a:p>
          <a:p>
            <a:pPr algn="ctr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                         </a:t>
            </a:r>
            <a:r>
              <a:rPr lang="en-US" sz="1600" b="1" dirty="0" smtClean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2020: </a:t>
            </a:r>
            <a:r>
              <a:rPr lang="ru-RU" sz="1600" dirty="0" smtClean="0"/>
              <a:t>– </a:t>
            </a:r>
            <a:r>
              <a:rPr lang="ru-RU" sz="1600" b="1" dirty="0" smtClean="0">
                <a:solidFill>
                  <a:srgbClr val="C00000"/>
                </a:solidFill>
              </a:rPr>
              <a:t>87 </a:t>
            </a:r>
            <a:r>
              <a:rPr lang="ru-RU" sz="1600" b="1" dirty="0">
                <a:solidFill>
                  <a:srgbClr val="C00000"/>
                </a:solidFill>
              </a:rPr>
              <a:t>%</a:t>
            </a: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3707904" y="1844824"/>
            <a:ext cx="144016" cy="144016"/>
          </a:xfrm>
          <a:prstGeom prst="rect">
            <a:avLst/>
          </a:prstGeom>
          <a:solidFill>
            <a:schemeClr val="accent1"/>
          </a:solidFill>
          <a:ln w="9525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5508104" y="1844824"/>
            <a:ext cx="144016" cy="144016"/>
          </a:xfrm>
          <a:prstGeom prst="rect">
            <a:avLst/>
          </a:prstGeom>
          <a:solidFill>
            <a:schemeClr val="accent2"/>
          </a:solidFill>
          <a:ln w="9525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2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7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8" name="Picture 41" descr="fsetan_emblema2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19744839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026096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2EBE43F-BDD6-4FEC-837D-7F292AC2BEAB}" type="slidenum">
              <a:rPr lang="ru-RU" altLang="ru-RU" sz="1600" smtClean="0"/>
              <a:t>46</a:t>
            </a:fld>
            <a:endParaRPr lang="ru-RU" altLang="ru-RU" sz="1600" dirty="0"/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080209"/>
              </p:ext>
            </p:extLst>
          </p:nvPr>
        </p:nvGraphicFramePr>
        <p:xfrm>
          <a:off x="1691680" y="1772816"/>
          <a:ext cx="6096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960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Согласование планов развития горных работ</a:t>
                      </a:r>
                      <a:endParaRPr lang="ru-RU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992341159"/>
              </p:ext>
            </p:extLst>
          </p:nvPr>
        </p:nvGraphicFramePr>
        <p:xfrm>
          <a:off x="971600" y="2204864"/>
          <a:ext cx="712879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4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6" name="Picture 41" descr="fsetan_emblema2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07188592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975462" y="6350736"/>
            <a:ext cx="2026096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1600" dirty="0" smtClean="0"/>
              <a:t>60</a:t>
            </a:r>
            <a:endParaRPr lang="ru-RU" altLang="ru-RU" sz="1600" dirty="0"/>
          </a:p>
        </p:txBody>
      </p:sp>
      <p:sp>
        <p:nvSpPr>
          <p:cNvPr id="11272" name="Скругленный прямоугольник 3"/>
          <p:cNvSpPr>
            <a:spLocks noChangeArrowheads="1"/>
          </p:cNvSpPr>
          <p:nvPr/>
        </p:nvSpPr>
        <p:spPr bwMode="auto">
          <a:xfrm>
            <a:off x="323850" y="1588071"/>
            <a:ext cx="8740775" cy="935038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 smtClean="0"/>
              <a:t>Принятие мер в </a:t>
            </a:r>
            <a:r>
              <a:rPr lang="ru-RU" altLang="ru-RU" sz="1600" b="1" dirty="0"/>
              <a:t>отношении </a:t>
            </a:r>
            <a:r>
              <a:rPr lang="ru-RU" altLang="ru-RU" sz="1600" b="1" dirty="0" smtClean="0"/>
              <a:t>организаций</a:t>
            </a:r>
            <a:r>
              <a:rPr lang="ru-RU" altLang="ru-RU" sz="1600" b="1" dirty="0"/>
              <a:t>, </a:t>
            </a:r>
            <a:r>
              <a:rPr lang="ru-RU" altLang="ru-RU" sz="1600" b="1" dirty="0" smtClean="0"/>
              <a:t>не </a:t>
            </a:r>
            <a:r>
              <a:rPr lang="ru-RU" altLang="ru-RU" sz="1600" b="1" dirty="0"/>
              <a:t>представивших отчет о производственном контроле </a:t>
            </a:r>
            <a:r>
              <a:rPr lang="ru-RU" altLang="ru-RU" sz="1600" b="1" dirty="0" smtClean="0"/>
              <a:t>в области промышленной безопасности за 2019 год</a:t>
            </a:r>
          </a:p>
          <a:p>
            <a:pPr algn="ctr" eaLnBrk="1" hangingPunct="1"/>
            <a:endParaRPr lang="ru-RU" altLang="ru-RU" sz="1600" b="1" dirty="0">
              <a:solidFill>
                <a:srgbClr val="00206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 bwMode="auto">
          <a:xfrm>
            <a:off x="223838" y="2492896"/>
            <a:ext cx="4348162" cy="3240360"/>
          </a:xfrm>
          <a:prstGeom prst="roundRect">
            <a:avLst/>
          </a:prstGeom>
          <a:gradFill>
            <a:gsLst>
              <a:gs pos="33000">
                <a:srgbClr val="ECFEFD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  <a:ln w="9525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285750" indent="-285750" eaLnBrk="1" hangingPunct="1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172    </a:t>
            </a:r>
            <a:r>
              <a:rPr lang="ru-RU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поднадзорных организаций</a:t>
            </a:r>
            <a:endParaRPr lang="ru-RU" dirty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marL="285750" indent="-285750" eaLnBrk="1" hangingPunct="1">
              <a:buFont typeface="Wingdings" pitchFamily="2" charset="2"/>
              <a:buChar char="ü"/>
              <a:defRPr/>
            </a:pPr>
            <a:r>
              <a:rPr lang="ru-RU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18  </a:t>
            </a:r>
            <a:r>
              <a:rPr lang="ru-RU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не представили</a:t>
            </a:r>
            <a:r>
              <a:rPr lang="en-US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 </a:t>
            </a:r>
            <a:r>
              <a:rPr lang="ru-RU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отчет (11%)</a:t>
            </a:r>
          </a:p>
          <a:p>
            <a:pPr eaLnBrk="1" hangingPunct="1">
              <a:defRPr/>
            </a:pPr>
            <a:r>
              <a:rPr lang="ru-RU" altLang="ru-RU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из них: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ликвидированных  – </a:t>
            </a:r>
            <a:r>
              <a:rPr lang="ru-RU" sz="1600" i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3 (16 %)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не эксплуатирующих </a:t>
            </a:r>
            <a:r>
              <a:rPr lang="ru-RU" sz="1600" i="1" dirty="0" err="1" smtClean="0">
                <a:solidFill>
                  <a:srgbClr val="002060"/>
                </a:solidFill>
                <a:latin typeface="Arial" charset="0"/>
                <a:cs typeface="Arial" charset="0"/>
              </a:rPr>
              <a:t>ОПО</a:t>
            </a:r>
            <a:endParaRPr lang="ru-RU" sz="1600" i="1" dirty="0" smtClean="0">
              <a:solidFill>
                <a:srgbClr val="002060"/>
              </a:solidFill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ru-RU" sz="1600" i="1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ru-RU" sz="1600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                              – </a:t>
            </a:r>
            <a:r>
              <a:rPr lang="ru-RU" sz="1600" i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7 (38 %)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ru-RU" sz="1600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Зарегистрировали ОПО в 2020г.     </a:t>
            </a:r>
          </a:p>
          <a:p>
            <a:pPr eaLnBrk="1" hangingPunct="1">
              <a:defRPr/>
            </a:pPr>
            <a:r>
              <a:rPr lang="ru-RU" sz="1600" i="1" dirty="0">
                <a:solidFill>
                  <a:srgbClr val="002060"/>
                </a:solidFill>
                <a:latin typeface="Arial" charset="0"/>
                <a:cs typeface="Arial" charset="0"/>
              </a:rPr>
              <a:t> </a:t>
            </a:r>
            <a:r>
              <a:rPr lang="ru-RU" sz="1600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                                – </a:t>
            </a:r>
            <a:r>
              <a:rPr lang="ru-RU" sz="1600" i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3  (16 %)</a:t>
            </a:r>
          </a:p>
          <a:p>
            <a:pPr eaLnBrk="1" hangingPunct="1">
              <a:spcBef>
                <a:spcPts val="600"/>
              </a:spcBef>
              <a:defRPr/>
            </a:pPr>
            <a:r>
              <a:rPr lang="ru-RU" sz="1600" i="1" dirty="0">
                <a:solidFill>
                  <a:srgbClr val="002060"/>
                </a:solidFill>
                <a:latin typeface="Arial" charset="0"/>
                <a:cs typeface="Arial" charset="0"/>
              </a:rPr>
              <a:t>п</a:t>
            </a:r>
            <a:r>
              <a:rPr lang="ru-RU" sz="1600" i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одлежат привлечению к ответственности – </a:t>
            </a:r>
            <a:r>
              <a:rPr lang="ru-RU" sz="1600" i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5 (60 %)</a:t>
            </a:r>
          </a:p>
          <a:p>
            <a:pPr marL="360000" eaLnBrk="1" hangingPunct="1">
              <a:defRPr/>
            </a:pPr>
            <a:endParaRPr lang="ru-RU" sz="20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521802477"/>
              </p:ext>
            </p:extLst>
          </p:nvPr>
        </p:nvGraphicFramePr>
        <p:xfrm>
          <a:off x="4716017" y="2060848"/>
          <a:ext cx="4248596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Скругленный прямоугольник 9"/>
          <p:cNvSpPr/>
          <p:nvPr/>
        </p:nvSpPr>
        <p:spPr bwMode="auto">
          <a:xfrm>
            <a:off x="223838" y="5805264"/>
            <a:ext cx="8308602" cy="863030"/>
          </a:xfrm>
          <a:prstGeom prst="roundRect">
            <a:avLst/>
          </a:prstGeom>
          <a:gradFill>
            <a:gsLst>
              <a:gs pos="33000">
                <a:srgbClr val="ECFEFD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</a:gradFill>
          <a:ln w="9525" cap="sq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marL="360000" algn="ctr" eaLnBrk="1" hangingPunct="1">
              <a:defRPr/>
            </a:pPr>
            <a:r>
              <a:rPr lang="ru-RU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В 2020 году сотрудниками отдела привлечена к ответственности </a:t>
            </a:r>
            <a:r>
              <a:rPr lang="ru-RU" sz="2000" b="1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51</a:t>
            </a:r>
            <a:r>
              <a:rPr lang="ru-RU" sz="2000" dirty="0" smtClean="0">
                <a:solidFill>
                  <a:srgbClr val="002060"/>
                </a:solidFill>
                <a:latin typeface="Arial" charset="0"/>
                <a:cs typeface="Arial" charset="0"/>
              </a:rPr>
              <a:t> организация (газовый надзор) за не представления отчета</a:t>
            </a:r>
            <a:endParaRPr lang="ru-RU" sz="2000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2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7" name="Picture 41" descr="fsetan_emblema200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95045360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6" name="Скругленный прямоугольник 1"/>
          <p:cNvSpPr>
            <a:spLocks noChangeArrowheads="1"/>
          </p:cNvSpPr>
          <p:nvPr/>
        </p:nvSpPr>
        <p:spPr bwMode="auto">
          <a:xfrm>
            <a:off x="859928" y="1340768"/>
            <a:ext cx="7992888" cy="819820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latin typeface="Calibri" panose="020F0502020204030204" pitchFamily="34" charset="0"/>
              </a:rPr>
              <a:t>Работа по приказу № 1 от 09.01.2020 за отчетный период</a:t>
            </a:r>
          </a:p>
        </p:txBody>
      </p:sp>
      <p:sp>
        <p:nvSpPr>
          <p:cNvPr id="10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8452443" y="6378868"/>
            <a:ext cx="691556" cy="43162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514C770-44BA-4ED1-80A3-E05D312A0FCA}" type="slidenum">
              <a:rPr lang="ru-RU" altLang="ru-RU" sz="1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fld>
            <a:endParaRPr lang="ru-RU" alt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8354955"/>
              </p:ext>
            </p:extLst>
          </p:nvPr>
        </p:nvGraphicFramePr>
        <p:xfrm>
          <a:off x="878583" y="1916831"/>
          <a:ext cx="7636520" cy="4783491"/>
        </p:xfrm>
        <a:graphic>
          <a:graphicData uri="http://schemas.openxmlformats.org/drawingml/2006/table">
            <a:tbl>
              <a:tblPr/>
              <a:tblGrid>
                <a:gridCol w="6640798"/>
                <a:gridCol w="995722"/>
              </a:tblGrid>
              <a:tr h="301569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результате установлено: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FD"/>
                    </a:solidFill>
                  </a:tcPr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2A2DC"/>
                    </a:solidFill>
                  </a:tcPr>
                </a:tc>
              </a:tr>
              <a:tr h="34924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имеют лицензии на 01.01.2020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FD"/>
                    </a:solidFill>
                  </a:tcPr>
                </a:tc>
              </a:tr>
              <a:tr h="14009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Эксплуатируют ОПО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стадии ликвидации (не эксплуатирует ОПО)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ликвидирована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Организации не эксплуатирующие ОПО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Лицензия ВПХОПО не требуется, имеются лицензия на ВМ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FD"/>
                    </a:solidFill>
                  </a:tcPr>
                </a:tc>
              </a:tr>
              <a:tr h="3492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имеют лицензии на 01.01.2021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FD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Tahoma" pitchFamily="34" charset="0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120000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Tahoma" pitchFamily="34" charset="0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FD"/>
                    </a:solidFill>
                  </a:tcPr>
                </a:tc>
              </a:tr>
              <a:tr h="23501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Эксплуатируют ОПО (в стадии оформления)*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Организации не эксплуатирующие ОПО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Лицензия ВПХОПО не требуется, имеются лицензия на ВМ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ликвидирована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* - из них в процессе оформления: ООО «Карьер Вески», ООО «Сокол-Р»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2020 году: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исключились из реестра ОПО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оформлены лицензии 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2*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CFD"/>
                    </a:solidFill>
                  </a:tcPr>
                </a:tc>
              </a:tr>
            </a:tbl>
          </a:graphicData>
        </a:graphic>
      </p:graphicFrame>
      <p:grpSp>
        <p:nvGrpSpPr>
          <p:cNvPr id="9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3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6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8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0" name="Picture 41" descr="fsetan_emblema20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29183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6948264" y="6393097"/>
            <a:ext cx="2026096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2A2392F6-A6DE-4693-9854-2B2EAE777C29}" type="slidenum">
              <a:rPr lang="ru-RU" altLang="ru-RU" sz="1600" smtClean="0"/>
              <a:t>49</a:t>
            </a:fld>
            <a:endParaRPr lang="ru-RU" altLang="ru-RU" sz="1600" dirty="0"/>
          </a:p>
        </p:txBody>
      </p:sp>
      <p:sp>
        <p:nvSpPr>
          <p:cNvPr id="14344" name="Скругленный прямоугольник 1"/>
          <p:cNvSpPr>
            <a:spLocks noChangeArrowheads="1"/>
          </p:cNvSpPr>
          <p:nvPr/>
        </p:nvSpPr>
        <p:spPr bwMode="auto">
          <a:xfrm>
            <a:off x="913253" y="1556792"/>
            <a:ext cx="7416800" cy="792162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400" b="1" dirty="0">
                <a:solidFill>
                  <a:srgbClr val="002060"/>
                </a:solidFill>
              </a:rPr>
              <a:t>Исполнение приказа Центрального управления Ростехнадзора от 20.04.2020 №ПР-210-185-о «О выполнении решений протокола итогового заседания Коллегии Ростехнадзора от 10 марта 2020 г. </a:t>
            </a:r>
            <a:r>
              <a:rPr lang="ru-RU" altLang="ru-RU" sz="1400" b="1" dirty="0" smtClean="0">
                <a:solidFill>
                  <a:srgbClr val="002060"/>
                </a:solidFill>
              </a:rPr>
              <a:t>№ </a:t>
            </a:r>
            <a:r>
              <a:rPr lang="ru-RU" altLang="ru-RU" sz="1400" b="1" dirty="0">
                <a:solidFill>
                  <a:srgbClr val="002060"/>
                </a:solidFill>
              </a:rPr>
              <a:t>Пк-1»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323866"/>
              </p:ext>
            </p:extLst>
          </p:nvPr>
        </p:nvGraphicFramePr>
        <p:xfrm>
          <a:off x="265169" y="2276872"/>
          <a:ext cx="8712968" cy="41687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12568"/>
                <a:gridCol w="3600400"/>
              </a:tblGrid>
              <a:tr h="807155">
                <a:tc>
                  <a:txBody>
                    <a:bodyPr/>
                    <a:lstStyle/>
                    <a:p>
                      <a:pPr algn="just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Работа по обеспечению выполнения Плана мероприятий, утвержденных правительством РФ от 29 мая 2019г. № 4714-п-П36. </a:t>
                      </a:r>
                    </a:p>
                    <a:p>
                      <a:pPr algn="just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Рассмотрение нормативно-правовых актов, размещенных Ростехнадзором на Федеральном портале проектов нормативных правовых актов regulation.gov.ru</a:t>
                      </a:r>
                    </a:p>
                  </a:txBody>
                  <a:tcPr marL="91447" marR="91447" marT="45711" marB="45711">
                    <a:solidFill>
                      <a:srgbClr val="EDFCF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Проводится отделами на постоянной основе. Рассматриваются проекты Федеральных норм и правил в области промышленной безопасности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.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1447" marR="91447" marT="45711" marB="45711">
                    <a:solidFill>
                      <a:srgbClr val="EDFCFD"/>
                    </a:solidFill>
                  </a:tcPr>
                </a:tc>
              </a:tr>
              <a:tr h="40145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Плановый текущий контроль за оказанием государственных услуг. </a:t>
                      </a:r>
                      <a:endParaRPr lang="ru-RU" sz="105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67" marR="91467" marT="45736" marB="45736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постоянной основе.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Р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езультаты оформляются протоколами оперативных совещаний в отделе.</a:t>
                      </a:r>
                      <a:endParaRPr lang="ru-RU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67" marR="91467" marT="45736" marB="45736" anchor="ctr"/>
                </a:tc>
              </a:tr>
              <a:tr h="55756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Постоянный текущий контроль за качеством подготовки проектов документов (приказов, распоряжений, протоколов, писем, служебных записок и др.), в том числе в части соблюдения правил русского языка. </a:t>
                      </a:r>
                      <a:endParaRPr lang="ru-RU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67" marR="91467" marT="45736" marB="45736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постоянной основе</a:t>
                      </a:r>
                    </a:p>
                  </a:txBody>
                  <a:tcPr marL="91467" marR="91467" marT="45736" marB="45736" anchor="b"/>
                </a:tc>
              </a:tr>
              <a:tr h="869788">
                <a:tc>
                  <a:txBody>
                    <a:bodyPr/>
                    <a:lstStyle/>
                    <a:p>
                      <a:pPr marL="0" algn="just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Анализ исполнения инспекторским составом контрольно-надзорных отделов Управления требований приказа Ростехнадзора от 14.04.2016 № 148 «Об утверждении формы «Последовательность действий должностных лиц Ростехнадзора при проведении выездных плановых и внеплановых проверок».</a:t>
                      </a:r>
                      <a:endParaRPr lang="ru-RU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67" marR="91467" marT="45736" marB="45736" anchor="b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постоянной основе</a:t>
                      </a:r>
                    </a:p>
                  </a:txBody>
                  <a:tcPr marL="91467" marR="91467" marT="45736" marB="45736" anchor="b"/>
                </a:tc>
              </a:tr>
              <a:tr h="1044877">
                <a:tc>
                  <a:txBody>
                    <a:bodyPr/>
                    <a:lstStyle/>
                    <a:p>
                      <a:pPr algn="just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Проведение мероприятий по принудительному взысканию не уплаченных                               в установленный срок административных штрафов путем взаимодействия                               с территориальными органами судебных приставов;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мероприятий, осуществляемых в соответствии с ч. 1 ст.20.25 КоАП.</a:t>
                      </a:r>
                      <a:endParaRPr lang="ru-RU" sz="105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67" marR="91467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постоянной основе. За 2020 год направлены на взыскание судебным приставам постановления на сумму 205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 algn="ctr"/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Информация ежемесячно направляется в адрес заместителя руководителя Центрального управления Ростехнадзора </a:t>
                      </a:r>
                      <a:r>
                        <a:rPr lang="ru-RU" sz="105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Учеваткина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А.А.</a:t>
                      </a:r>
                      <a:endParaRPr lang="ru-RU" sz="105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67" marR="91467" marT="45736" marB="45736" anchor="ctr"/>
                </a:tc>
              </a:tr>
              <a:tr h="435379">
                <a:tc>
                  <a:txBody>
                    <a:bodyPr/>
                    <a:lstStyle/>
                    <a:p>
                      <a:pPr algn="just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Списание дебиторской задолженности, признанной безнадежной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к взысканию</a:t>
                      </a:r>
                      <a:endParaRPr lang="ru-RU" sz="105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67" marR="91467" marT="45736" marB="4573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На постоянной основе. В 2020 году комиссией списана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задолженность на сумму – 1303 </a:t>
                      </a:r>
                      <a:r>
                        <a:rPr lang="ru-RU" sz="1050" b="0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тыс.руб</a:t>
                      </a:r>
                      <a:r>
                        <a:rPr lang="ru-RU" sz="105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.</a:t>
                      </a:r>
                      <a:endParaRPr lang="ru-RU" sz="105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67" marR="91467" marT="45736" marB="45736" anchor="ctr"/>
                </a:tc>
              </a:tr>
            </a:tbl>
          </a:graphicData>
        </a:graphic>
      </p:graphicFrame>
      <p:grpSp>
        <p:nvGrpSpPr>
          <p:cNvPr id="8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1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2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3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4" name="Picture 41" descr="fsetan_emblema20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28922700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0" y="1987550"/>
            <a:ext cx="9144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1" hangingPunct="1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53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206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513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3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068" name="Picture 41" descr="fsetan_emblema20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Line 2"/>
          <p:cNvSpPr>
            <a:spLocks noChangeShapeType="1"/>
          </p:cNvSpPr>
          <p:nvPr/>
        </p:nvSpPr>
        <p:spPr bwMode="auto">
          <a:xfrm flipV="1">
            <a:off x="0" y="-987425"/>
            <a:ext cx="9144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 eaLnBrk="1" hangingPunct="1">
              <a:defRPr/>
            </a:pP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B9288-1EF4-4429-8ADD-1A0445CD50AB}" type="slidenum">
              <a:rPr lang="ru-RU" altLang="ru-RU" smtClean="0"/>
              <a:t>5</a:t>
            </a:fld>
            <a:endParaRPr lang="ru-RU" alt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3205667125"/>
              </p:ext>
            </p:extLst>
          </p:nvPr>
        </p:nvGraphicFramePr>
        <p:xfrm>
          <a:off x="404296" y="2204864"/>
          <a:ext cx="8440238" cy="36687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Скругленный прямоугольник 1"/>
          <p:cNvSpPr>
            <a:spLocks noChangeArrowheads="1"/>
          </p:cNvSpPr>
          <p:nvPr/>
        </p:nvSpPr>
        <p:spPr bwMode="auto">
          <a:xfrm>
            <a:off x="713458" y="1581150"/>
            <a:ext cx="7818981" cy="767729"/>
          </a:xfrm>
          <a:prstGeom prst="roundRect">
            <a:avLst>
              <a:gd name="adj" fmla="val 16667"/>
            </a:avLst>
          </a:prstGeom>
          <a:noFill/>
          <a:ln w="9525" cap="sq" algn="ctr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0"/>
              </a:spcBef>
            </a:pPr>
            <a:r>
              <a:rPr lang="ru-RU" altLang="ru-RU" sz="2000" b="1" dirty="0"/>
              <a:t>Н</a:t>
            </a:r>
            <a:r>
              <a:rPr lang="ru-RU" altLang="ru-RU" sz="2000" b="1" dirty="0" smtClean="0"/>
              <a:t>есчастные случаи Центральное управление</a:t>
            </a:r>
          </a:p>
          <a:p>
            <a:pPr algn="ctr" eaLnBrk="1" hangingPunct="1">
              <a:spcBef>
                <a:spcPts val="0"/>
              </a:spcBef>
            </a:pPr>
            <a:endParaRPr lang="ru-RU" alt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8838511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0" y="1987550"/>
            <a:ext cx="9144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ru-RU" sz="2400" kern="0" dirty="0">
                <a:solidFill>
                  <a:schemeClr val="accent6"/>
                </a:solidFill>
              </a:rPr>
              <a:t>Благодарю за внимание!</a:t>
            </a: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1" hangingPunct="1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413" name="Group 36"/>
          <p:cNvGrpSpPr>
            <a:grpSpLocks/>
          </p:cNvGrpSpPr>
          <p:nvPr/>
        </p:nvGrpSpPr>
        <p:grpSpPr bwMode="auto">
          <a:xfrm>
            <a:off x="0" y="152400"/>
            <a:ext cx="9144000" cy="1620838"/>
            <a:chOff x="0" y="-235"/>
            <a:chExt cx="5760" cy="1021"/>
          </a:xfrm>
        </p:grpSpPr>
        <p:sp>
          <p:nvSpPr>
            <p:cNvPr id="1742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513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3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" name="Text Box 40"/>
            <p:cNvSpPr txBox="1">
              <a:spLocks noChangeArrowheads="1"/>
            </p:cNvSpPr>
            <p:nvPr/>
          </p:nvSpPr>
          <p:spPr bwMode="auto">
            <a:xfrm>
              <a:off x="463" y="-235"/>
              <a:ext cx="5241" cy="4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sz="16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sz="1600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7428" name="Picture 41" descr="fsetan_emblema200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" y="37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Line 2"/>
          <p:cNvSpPr>
            <a:spLocks noChangeShapeType="1"/>
          </p:cNvSpPr>
          <p:nvPr/>
        </p:nvSpPr>
        <p:spPr bwMode="auto">
          <a:xfrm flipV="1">
            <a:off x="428625" y="5121275"/>
            <a:ext cx="8501122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 eaLnBrk="1" hangingPunct="1">
              <a:defRPr/>
            </a:pP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Line 2"/>
          <p:cNvSpPr>
            <a:spLocks noChangeShapeType="1"/>
          </p:cNvSpPr>
          <p:nvPr/>
        </p:nvSpPr>
        <p:spPr bwMode="auto">
          <a:xfrm flipV="1">
            <a:off x="0" y="-987425"/>
            <a:ext cx="9144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 eaLnBrk="1" hangingPunct="1">
              <a:defRPr/>
            </a:pP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C96A0-C299-415E-B406-F4222BCFEC0B}" type="slidenum">
              <a:rPr lang="ru-RU" altLang="ru-RU" smtClean="0"/>
              <a:t>50</a:t>
            </a:fld>
            <a:endParaRPr lang="ru-RU" alt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-756592" y="1162050"/>
            <a:ext cx="9144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502920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ctr" eaLnBrk="1" hangingPunct="1">
              <a:lnSpc>
                <a:spcPct val="90000"/>
              </a:lnSpc>
              <a:defRPr/>
            </a:pPr>
            <a:endParaRPr kumimoji="1"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53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206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513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3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068" name="Picture 41" descr="fsetan_emblema20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Line 2"/>
          <p:cNvSpPr>
            <a:spLocks noChangeShapeType="1"/>
          </p:cNvSpPr>
          <p:nvPr/>
        </p:nvSpPr>
        <p:spPr bwMode="auto">
          <a:xfrm flipV="1">
            <a:off x="0" y="-987425"/>
            <a:ext cx="9144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 eaLnBrk="1" hangingPunct="1">
              <a:defRPr/>
            </a:pP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B9288-1EF4-4429-8ADD-1A0445CD50AB}" type="slidenum">
              <a:rPr lang="ru-RU" altLang="ru-RU" smtClean="0"/>
              <a:t>6</a:t>
            </a:fld>
            <a:endParaRPr lang="ru-RU" altLang="ru-RU" dirty="0"/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683829687"/>
              </p:ext>
            </p:extLst>
          </p:nvPr>
        </p:nvGraphicFramePr>
        <p:xfrm>
          <a:off x="394248" y="2046288"/>
          <a:ext cx="8210199" cy="4043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845244" y="1553647"/>
            <a:ext cx="79208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altLang="ru-RU" sz="2000" b="1" dirty="0" smtClean="0">
                <a:latin typeface="+mn-lt"/>
              </a:rPr>
              <a:t>Аварии</a:t>
            </a:r>
            <a:r>
              <a:rPr lang="ru-RU" altLang="ru-RU" b="1" dirty="0" smtClean="0">
                <a:latin typeface="+mn-lt"/>
              </a:rPr>
              <a:t> </a:t>
            </a:r>
            <a:r>
              <a:rPr lang="ru-RU" altLang="ru-RU" sz="2000" b="1" dirty="0" smtClean="0">
                <a:latin typeface="+mn-lt"/>
              </a:rPr>
              <a:t>Центральное </a:t>
            </a:r>
            <a:r>
              <a:rPr lang="ru-RU" altLang="ru-RU" sz="2000" b="1" dirty="0">
                <a:latin typeface="+mn-lt"/>
              </a:rPr>
              <a:t>управление</a:t>
            </a:r>
          </a:p>
        </p:txBody>
      </p:sp>
    </p:spTree>
    <p:extLst>
      <p:ext uri="{BB962C8B-B14F-4D97-AF65-F5344CB8AC3E}">
        <p14:creationId xmlns:p14="http://schemas.microsoft.com/office/powerpoint/2010/main" val="1706354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0" y="1987550"/>
            <a:ext cx="9144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grpSp>
        <p:nvGrpSpPr>
          <p:cNvPr id="2053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206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513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3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068" name="Picture 41" descr="fsetan_emblema20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Line 2"/>
          <p:cNvSpPr>
            <a:spLocks noChangeShapeType="1"/>
          </p:cNvSpPr>
          <p:nvPr/>
        </p:nvSpPr>
        <p:spPr bwMode="auto">
          <a:xfrm flipV="1">
            <a:off x="0" y="-987425"/>
            <a:ext cx="9144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 eaLnBrk="1" hangingPunct="1">
              <a:defRPr/>
            </a:pP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B9288-1EF4-4429-8ADD-1A0445CD50AB}" type="slidenum">
              <a:rPr lang="ru-RU" altLang="ru-RU" smtClean="0"/>
              <a:t>7</a:t>
            </a:fld>
            <a:endParaRPr lang="ru-RU" alt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9113" y="1600200"/>
            <a:ext cx="8561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altLang="ru-RU" sz="2000" b="1" dirty="0"/>
              <a:t>Фотоматериалы с места расследования аварии </a:t>
            </a:r>
          </a:p>
          <a:p>
            <a:pPr algn="ctr"/>
            <a:r>
              <a:rPr lang="ru-RU" sz="2000" b="1" dirty="0"/>
              <a:t>ООО «</a:t>
            </a:r>
            <a:r>
              <a:rPr lang="ru-RU" sz="2000" b="1" dirty="0" err="1"/>
              <a:t>Пилкингтон</a:t>
            </a:r>
            <a:r>
              <a:rPr lang="ru-RU" sz="2000" b="1" dirty="0"/>
              <a:t> </a:t>
            </a:r>
            <a:r>
              <a:rPr lang="ru-RU" sz="2000" b="1" dirty="0" err="1"/>
              <a:t>Гласс</a:t>
            </a:r>
            <a:r>
              <a:rPr lang="ru-RU" sz="2000" b="1" dirty="0"/>
              <a:t>», Московская область, Раменский район</a:t>
            </a:r>
          </a:p>
          <a:p>
            <a:pPr algn="ctr" eaLnBrk="1" hangingPunct="1">
              <a:spcBef>
                <a:spcPts val="0"/>
              </a:spcBef>
            </a:pPr>
            <a:endParaRPr lang="ru-RU" altLang="ru-RU" sz="20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88" y="2348881"/>
            <a:ext cx="7986714" cy="3968952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77008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6" name="Rectangle 2"/>
          <p:cNvSpPr>
            <a:spLocks noChangeArrowheads="1"/>
          </p:cNvSpPr>
          <p:nvPr/>
        </p:nvSpPr>
        <p:spPr bwMode="auto">
          <a:xfrm>
            <a:off x="0" y="1987550"/>
            <a:ext cx="914400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endParaRPr lang="ru-RU" b="1" cap="all" dirty="0">
              <a:solidFill>
                <a:schemeClr val="accent6">
                  <a:lumMod val="75000"/>
                </a:schemeClr>
              </a:solidFill>
              <a:latin typeface="Arial" charset="0"/>
              <a:cs typeface="Arial" charset="0"/>
            </a:endParaRPr>
          </a:p>
        </p:txBody>
      </p:sp>
      <p:grpSp>
        <p:nvGrpSpPr>
          <p:cNvPr id="2053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2060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5130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5131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2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2068" name="Picture 41" descr="fsetan_emblema20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Line 2"/>
          <p:cNvSpPr>
            <a:spLocks noChangeShapeType="1"/>
          </p:cNvSpPr>
          <p:nvPr/>
        </p:nvSpPr>
        <p:spPr bwMode="auto">
          <a:xfrm flipV="1">
            <a:off x="0" y="-987425"/>
            <a:ext cx="914400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w="139700"/>
          </a:sp3d>
        </p:spPr>
        <p:txBody>
          <a:bodyPr wrap="none" anchor="ctr"/>
          <a:lstStyle/>
          <a:p>
            <a:pPr eaLnBrk="1" hangingPunct="1">
              <a:defRPr/>
            </a:pPr>
            <a:endParaRPr lang="ru-RU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B9288-1EF4-4429-8ADD-1A0445CD50AB}" type="slidenum">
              <a:rPr lang="ru-RU" altLang="ru-RU" smtClean="0"/>
              <a:t>8</a:t>
            </a:fld>
            <a:endParaRPr lang="ru-RU" alt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9113" y="1600200"/>
            <a:ext cx="85610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Bef>
                <a:spcPts val="0"/>
              </a:spcBef>
            </a:pPr>
            <a:r>
              <a:rPr lang="ru-RU" altLang="ru-RU" sz="2000" b="1" dirty="0"/>
              <a:t>Фотоматериалы с места расследования аварии </a:t>
            </a:r>
          </a:p>
          <a:p>
            <a:pPr algn="ctr"/>
            <a:r>
              <a:rPr lang="ru-RU" sz="2000" b="1" dirty="0"/>
              <a:t>ООО «</a:t>
            </a:r>
            <a:r>
              <a:rPr lang="ru-RU" sz="2000" b="1" dirty="0" err="1"/>
              <a:t>Пилкингтон</a:t>
            </a:r>
            <a:r>
              <a:rPr lang="ru-RU" sz="2000" b="1" dirty="0"/>
              <a:t> </a:t>
            </a:r>
            <a:r>
              <a:rPr lang="ru-RU" sz="2000" b="1" dirty="0" err="1"/>
              <a:t>Гласс</a:t>
            </a:r>
            <a:r>
              <a:rPr lang="ru-RU" sz="2000" b="1" dirty="0"/>
              <a:t>», Московская область, Раменский район</a:t>
            </a:r>
          </a:p>
          <a:p>
            <a:pPr algn="ctr" eaLnBrk="1" hangingPunct="1">
              <a:spcBef>
                <a:spcPts val="0"/>
              </a:spcBef>
            </a:pPr>
            <a:endParaRPr lang="ru-RU" altLang="ru-RU" sz="2000" b="1" dirty="0">
              <a:solidFill>
                <a:srgbClr val="002060"/>
              </a:solidFill>
            </a:endParaRPr>
          </a:p>
        </p:txBody>
      </p:sp>
      <p:pic>
        <p:nvPicPr>
          <p:cNvPr id="1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8916" y="3118991"/>
            <a:ext cx="4003133" cy="27255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2390" y="2480216"/>
            <a:ext cx="4128479" cy="400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684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1954088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71378C6-7243-43C5-A3D1-9DDCD211E3E9}" type="slidenum">
              <a:rPr lang="ru-RU" altLang="ru-RU" sz="1600" smtClean="0"/>
              <a:t>9</a:t>
            </a:fld>
            <a:endParaRPr lang="ru-RU" alt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4043854"/>
              </p:ext>
            </p:extLst>
          </p:nvPr>
        </p:nvGraphicFramePr>
        <p:xfrm>
          <a:off x="237489" y="1516062"/>
          <a:ext cx="8730799" cy="644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30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644525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Проведение внеплановых проверок </a:t>
                      </a:r>
                    </a:p>
                    <a:p>
                      <a:pPr algn="ctr"/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государственный энергетический надзор Центрального управления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4116941841"/>
              </p:ext>
            </p:extLst>
          </p:nvPr>
        </p:nvGraphicFramePr>
        <p:xfrm>
          <a:off x="394249" y="2196422"/>
          <a:ext cx="2520280" cy="4256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099700046"/>
              </p:ext>
            </p:extLst>
          </p:nvPr>
        </p:nvGraphicFramePr>
        <p:xfrm>
          <a:off x="2915816" y="2780928"/>
          <a:ext cx="5904656" cy="4077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16016" y="2196423"/>
            <a:ext cx="25202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по основаниям:</a:t>
            </a:r>
          </a:p>
        </p:txBody>
      </p:sp>
      <p:grpSp>
        <p:nvGrpSpPr>
          <p:cNvPr id="11" name="Group 36"/>
          <p:cNvGrpSpPr>
            <a:grpSpLocks/>
          </p:cNvGrpSpPr>
          <p:nvPr/>
        </p:nvGrpSpPr>
        <p:grpSpPr bwMode="auto">
          <a:xfrm>
            <a:off x="0" y="127000"/>
            <a:ext cx="9144000" cy="1611313"/>
            <a:chOff x="0" y="-251"/>
            <a:chExt cx="5760" cy="1015"/>
          </a:xfrm>
        </p:grpSpPr>
        <p:sp>
          <p:nvSpPr>
            <p:cNvPr id="12" name="Rectangle 37"/>
            <p:cNvSpPr>
              <a:spLocks noChangeArrowheads="1"/>
            </p:cNvSpPr>
            <p:nvPr/>
          </p:nvSpPr>
          <p:spPr bwMode="auto">
            <a:xfrm>
              <a:off x="0" y="346"/>
              <a:ext cx="5760" cy="59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kumimoji="1" lang="ru-RU" altLang="ru-RU" sz="1400" b="1" dirty="0">
                <a:latin typeface="Calibri" panose="020F0502020204030204" pitchFamily="34" charset="0"/>
              </a:endParaRPr>
            </a:p>
          </p:txBody>
        </p:sp>
        <p:sp>
          <p:nvSpPr>
            <p:cNvPr id="14" name="Rectangle 38"/>
            <p:cNvSpPr>
              <a:spLocks noChangeArrowheads="1"/>
            </p:cNvSpPr>
            <p:nvPr/>
          </p:nvSpPr>
          <p:spPr bwMode="auto">
            <a:xfrm>
              <a:off x="0" y="458"/>
              <a:ext cx="5760" cy="166"/>
            </a:xfrm>
            <a:prstGeom prst="rect">
              <a:avLst/>
            </a:prstGeom>
            <a:gradFill rotWithShape="0">
              <a:gsLst>
                <a:gs pos="0">
                  <a:srgbClr val="0033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5" name="Rectangle 39"/>
            <p:cNvSpPr>
              <a:spLocks noChangeArrowheads="1"/>
            </p:cNvSpPr>
            <p:nvPr/>
          </p:nvSpPr>
          <p:spPr bwMode="auto">
            <a:xfrm>
              <a:off x="0" y="401"/>
              <a:ext cx="5760" cy="81"/>
            </a:xfrm>
            <a:prstGeom prst="rect">
              <a:avLst/>
            </a:prstGeom>
            <a:solidFill>
              <a:srgbClr val="993300"/>
            </a:solidFill>
            <a:ln w="9525">
              <a:noFill/>
              <a:miter lim="800000"/>
              <a:headEnd/>
              <a:tailEnd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txBody>
            <a:bodyPr/>
            <a:lstStyle/>
            <a:p>
              <a:pPr eaLnBrk="1" hangingPunct="1">
                <a:defRPr/>
              </a:pPr>
              <a:endParaRPr kumimoji="1" lang="ru-RU" sz="1400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6" name="Text Box 40"/>
            <p:cNvSpPr txBox="1">
              <a:spLocks noChangeArrowheads="1"/>
            </p:cNvSpPr>
            <p:nvPr/>
          </p:nvSpPr>
          <p:spPr bwMode="auto">
            <a:xfrm>
              <a:off x="327" y="-251"/>
              <a:ext cx="5241" cy="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lnSpc>
                  <a:spcPct val="90000"/>
                </a:lnSpc>
                <a:defRPr/>
              </a:pPr>
              <a:endParaRPr kumimoji="1"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Calibri" pitchFamily="34" charset="0"/>
              </a:endParaRP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Центральное управление Федеральной службы по экологическому, </a:t>
              </a:r>
            </a:p>
            <a:p>
              <a:pPr algn="ctr" eaLnBrk="1" hangingPunct="1">
                <a:lnSpc>
                  <a:spcPct val="90000"/>
                </a:lnSpc>
                <a:defRPr/>
              </a:pPr>
              <a:r>
                <a:rPr kumimoji="1" lang="ru-RU" b="1" dirty="0">
                  <a:ln w="1905"/>
                  <a:gradFill>
                    <a:gsLst>
                      <a:gs pos="0">
                        <a:schemeClr val="accent6">
                          <a:shade val="20000"/>
                          <a:satMod val="200000"/>
                        </a:schemeClr>
                      </a:gs>
                      <a:gs pos="78000">
                        <a:schemeClr val="accent6">
                          <a:tint val="90000"/>
                          <a:shade val="89000"/>
                          <a:satMod val="220000"/>
                        </a:schemeClr>
                      </a:gs>
                      <a:gs pos="100000">
                        <a:schemeClr val="accent6">
                          <a:tint val="12000"/>
                          <a:satMod val="255000"/>
                        </a:schemeClr>
                      </a:gs>
                    </a:gsLst>
                    <a:lin ang="5400000"/>
                  </a:gra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Calibri" pitchFamily="34" charset="0"/>
                  <a:cs typeface="Calibri" pitchFamily="34" charset="0"/>
                </a:rPr>
                <a:t>технологическому и атомному надзору</a:t>
              </a:r>
            </a:p>
          </p:txBody>
        </p:sp>
        <p:pic>
          <p:nvPicPr>
            <p:cNvPr id="17" name="Picture 41" descr="fsetan_emblema200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5"/>
              <a:ext cx="666" cy="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19018388"/>
      </p:ext>
    </p:extLst>
  </p:cSld>
  <p:clrMapOvr>
    <a:masterClrMapping/>
  </p:clrMapOvr>
  <p:transition spd="med">
    <p:cover dir="l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sq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Оформление по умолчанию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Оформление по умолчанию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74988</TotalTime>
  <Words>2107</Words>
  <Application>Microsoft Office PowerPoint</Application>
  <PresentationFormat>Экран (4:3)</PresentationFormat>
  <Paragraphs>549</Paragraphs>
  <Slides>50</Slides>
  <Notes>37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6" baseType="lpstr">
      <vt:lpstr>Arial</vt:lpstr>
      <vt:lpstr>Calibri</vt:lpstr>
      <vt:lpstr>Symbol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ГГТН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 отсутствует</dc:title>
  <dc:creator>Копылов</dc:creator>
  <cp:lastModifiedBy>user</cp:lastModifiedBy>
  <cp:revision>3025</cp:revision>
  <cp:lastPrinted>2021-03-05T08:44:56Z</cp:lastPrinted>
  <dcterms:created xsi:type="dcterms:W3CDTF">2000-02-02T11:29:10Z</dcterms:created>
  <dcterms:modified xsi:type="dcterms:W3CDTF">2021-04-13T14:06:24Z</dcterms:modified>
</cp:coreProperties>
</file>